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24" r:id="rId3"/>
    <p:sldId id="373" r:id="rId4"/>
    <p:sldId id="377" r:id="rId5"/>
    <p:sldId id="376" r:id="rId6"/>
    <p:sldId id="378" r:id="rId7"/>
    <p:sldId id="360" r:id="rId8"/>
    <p:sldId id="326" r:id="rId9"/>
    <p:sldId id="260" r:id="rId10"/>
    <p:sldId id="258" r:id="rId11"/>
    <p:sldId id="273" r:id="rId12"/>
    <p:sldId id="274" r:id="rId13"/>
    <p:sldId id="275" r:id="rId14"/>
    <p:sldId id="277" r:id="rId15"/>
    <p:sldId id="278" r:id="rId16"/>
    <p:sldId id="276" r:id="rId17"/>
    <p:sldId id="279" r:id="rId18"/>
    <p:sldId id="281" r:id="rId19"/>
    <p:sldId id="282" r:id="rId20"/>
    <p:sldId id="287" r:id="rId21"/>
    <p:sldId id="283" r:id="rId22"/>
    <p:sldId id="289" r:id="rId23"/>
    <p:sldId id="288" r:id="rId24"/>
    <p:sldId id="327" r:id="rId25"/>
    <p:sldId id="363" r:id="rId26"/>
    <p:sldId id="365" r:id="rId27"/>
    <p:sldId id="366" r:id="rId28"/>
    <p:sldId id="380" r:id="rId29"/>
    <p:sldId id="356" r:id="rId30"/>
    <p:sldId id="328" r:id="rId31"/>
    <p:sldId id="364" r:id="rId32"/>
    <p:sldId id="367" r:id="rId33"/>
    <p:sldId id="368" r:id="rId34"/>
    <p:sldId id="369" r:id="rId35"/>
    <p:sldId id="370" r:id="rId36"/>
    <p:sldId id="303" r:id="rId37"/>
    <p:sldId id="330" r:id="rId38"/>
    <p:sldId id="331" r:id="rId39"/>
    <p:sldId id="304" r:id="rId40"/>
    <p:sldId id="305" r:id="rId41"/>
    <p:sldId id="306" r:id="rId42"/>
    <p:sldId id="359" r:id="rId43"/>
    <p:sldId id="307" r:id="rId44"/>
    <p:sldId id="310" r:id="rId45"/>
    <p:sldId id="382" r:id="rId46"/>
    <p:sldId id="311" r:id="rId47"/>
    <p:sldId id="371" r:id="rId48"/>
    <p:sldId id="293" r:id="rId49"/>
    <p:sldId id="296" r:id="rId50"/>
    <p:sldId id="297" r:id="rId51"/>
    <p:sldId id="298" r:id="rId52"/>
    <p:sldId id="299" r:id="rId53"/>
    <p:sldId id="300" r:id="rId54"/>
    <p:sldId id="301" r:id="rId55"/>
    <p:sldId id="302" r:id="rId56"/>
    <p:sldId id="316" r:id="rId57"/>
    <p:sldId id="317" r:id="rId58"/>
    <p:sldId id="318" r:id="rId59"/>
    <p:sldId id="362" r:id="rId60"/>
    <p:sldId id="355" r:id="rId61"/>
    <p:sldId id="286" r:id="rId62"/>
    <p:sldId id="319" r:id="rId63"/>
    <p:sldId id="320" r:id="rId64"/>
    <p:sldId id="372" r:id="rId65"/>
    <p:sldId id="322" r:id="rId66"/>
    <p:sldId id="361" r:id="rId67"/>
    <p:sldId id="321" r:id="rId68"/>
    <p:sldId id="266" r:id="rId69"/>
    <p:sldId id="313" r:id="rId70"/>
    <p:sldId id="314" r:id="rId71"/>
    <p:sldId id="290" r:id="rId72"/>
    <p:sldId id="291" r:id="rId73"/>
    <p:sldId id="285" r:id="rId74"/>
    <p:sldId id="294"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00FF"/>
    <a:srgbClr val="0000FF"/>
    <a:srgbClr val="00FFFF"/>
    <a:srgbClr val="E0E7F6"/>
    <a:srgbClr val="CCFF99"/>
    <a:srgbClr val="DFE6F4"/>
    <a:srgbClr val="FFCCFF"/>
    <a:srgbClr val="D4E0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58871" autoAdjust="0"/>
  </p:normalViewPr>
  <p:slideViewPr>
    <p:cSldViewPr snapToGrid="0">
      <p:cViewPr varScale="1">
        <p:scale>
          <a:sx n="36" d="100"/>
          <a:sy n="36" d="100"/>
        </p:scale>
        <p:origin x="2224" y="40"/>
      </p:cViewPr>
      <p:guideLst/>
    </p:cSldViewPr>
  </p:slideViewPr>
  <p:outlineViewPr>
    <p:cViewPr>
      <p:scale>
        <a:sx n="33" d="100"/>
        <a:sy n="33" d="100"/>
      </p:scale>
      <p:origin x="0" y="-29104"/>
    </p:cViewPr>
  </p:outlineViewPr>
  <p:notesTextViewPr>
    <p:cViewPr>
      <p:scale>
        <a:sx n="100" d="100"/>
        <a:sy n="100" d="100"/>
      </p:scale>
      <p:origin x="0" y="0"/>
    </p:cViewPr>
  </p:notesTextViewPr>
  <p:sorterViewPr>
    <p:cViewPr>
      <p:scale>
        <a:sx n="40" d="100"/>
        <a:sy n="40" d="100"/>
      </p:scale>
      <p:origin x="0" y="-3880"/>
    </p:cViewPr>
  </p:sorterViewPr>
  <p:notesViewPr>
    <p:cSldViewPr snapToGrid="0">
      <p:cViewPr>
        <p:scale>
          <a:sx n="100" d="100"/>
          <a:sy n="100" d="100"/>
        </p:scale>
        <p:origin x="1560" y="-1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DEAC5-C429-4049-A02F-E25199AA8AA3}" type="datetimeFigureOut">
              <a:rPr lang="en-US" smtClean="0"/>
              <a:t>2/7/2019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EDD98-BD0A-40C4-BFE7-89F23E9772FB}" type="slidenum">
              <a:rPr lang="en-US" smtClean="0"/>
              <a:t>‹#›</a:t>
            </a:fld>
            <a:endParaRPr lang="en-US"/>
          </a:p>
        </p:txBody>
      </p:sp>
    </p:spTree>
    <p:extLst>
      <p:ext uri="{BB962C8B-B14F-4D97-AF65-F5344CB8AC3E}">
        <p14:creationId xmlns:p14="http://schemas.microsoft.com/office/powerpoint/2010/main" val="43717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6FCEDD98-BD0A-40C4-BFE7-89F23E9772FB}" type="slidenum">
              <a:rPr lang="en-US" smtClean="0"/>
              <a:t>1</a:t>
            </a:fld>
            <a:endParaRPr lang="en-US"/>
          </a:p>
        </p:txBody>
      </p:sp>
    </p:spTree>
    <p:extLst>
      <p:ext uri="{BB962C8B-B14F-4D97-AF65-F5344CB8AC3E}">
        <p14:creationId xmlns:p14="http://schemas.microsoft.com/office/powerpoint/2010/main" val="260711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0" dirty="0" err="1"/>
              <a:t>Filogenetik</a:t>
            </a:r>
            <a:r>
              <a:rPr lang="tr-TR" noProof="0" dirty="0"/>
              <a:t> sistematikte temel</a:t>
            </a:r>
            <a:r>
              <a:rPr lang="tr-TR" baseline="0" noProof="0" dirty="0"/>
              <a:t> amaç evrimsel ilişkilerin</a:t>
            </a:r>
            <a:r>
              <a:rPr lang="en-US" baseline="0" noProof="0" dirty="0"/>
              <a:t> </a:t>
            </a:r>
            <a:r>
              <a:rPr lang="tr-TR" baseline="0" noProof="0" dirty="0"/>
              <a:t>ortaya çıkarılmasıdır ve bu ilişkiler bir ağaç ile gösterilir. Daha doğrusu bu ilişkilerin gösterildiği şekle </a:t>
            </a:r>
            <a:r>
              <a:rPr lang="tr-TR" b="1" baseline="0" noProof="0" dirty="0"/>
              <a:t>ağaç</a:t>
            </a:r>
            <a:r>
              <a:rPr lang="tr-TR" baseline="0" noProof="0" dirty="0"/>
              <a:t> denir!</a:t>
            </a:r>
            <a:r>
              <a:rPr lang="en-US" baseline="0" noProof="0" dirty="0"/>
              <a:t> </a:t>
            </a:r>
            <a:r>
              <a:rPr lang="tr-TR" baseline="0" noProof="1"/>
              <a:t>Bir filogenetik ağaçta iç düğümlerle birbirine bağlı dalların oluşturduğu örüntü (dallanma örüntüsü ki buna </a:t>
            </a:r>
            <a:r>
              <a:rPr lang="tr-TR" b="1" baseline="0" noProof="1"/>
              <a:t>topoloji</a:t>
            </a:r>
            <a:r>
              <a:rPr lang="tr-TR" baseline="0" noProof="1"/>
              <a:t> diyoruz) bu ağaçtaki uç düğümler arasındaki ilişkileri gösterir. </a:t>
            </a:r>
            <a:r>
              <a:rPr lang="en-US" baseline="0" noProof="1"/>
              <a:t>İç düğümler türleşme ya da diğer taksonomik olayları gösterir.</a:t>
            </a:r>
            <a:r>
              <a:rPr lang="tr-TR" baseline="0" noProof="1"/>
              <a:t> Kök düğümü özellikle önemlidir çünkü en yakın ortak atayı (EYOA) (most recent common ancestor – MRCA) temsil eder. Dolayısıyla ağaçta bir yönlülük ya da zaman akış yönü görmemizi sağlar. Gen ağaçlarının bir diğer yapısal özelliği dallarıdır. Dallar yavru soylardır. Dal uzunlukları ağacın nasıl yapıldığına bağlı olarak moleküler evrimin hızını ya da evrimsel zamanı gösteriyor olabilir. </a:t>
            </a:r>
            <a:endParaRPr lang="en-US" baseline="0" noProof="1"/>
          </a:p>
          <a:p>
            <a:pPr algn="just"/>
            <a:endParaRPr lang="en-US" baseline="0" noProof="1"/>
          </a:p>
          <a:p>
            <a:pPr algn="just"/>
            <a:r>
              <a:rPr lang="tr-TR" baseline="0" noProof="1"/>
              <a:t>Bir topolojide iç düğümleri ekseni etrafında döndürdüğümüz zaman topolojik bilgiyi değiştirmiş olmayız.</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10</a:t>
            </a:fld>
            <a:endParaRPr lang="en-US"/>
          </a:p>
        </p:txBody>
      </p:sp>
    </p:spTree>
    <p:extLst>
      <p:ext uri="{BB962C8B-B14F-4D97-AF65-F5344CB8AC3E}">
        <p14:creationId xmlns:p14="http://schemas.microsoft.com/office/powerpoint/2010/main" val="70430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FCEDD98-BD0A-40C4-BFE7-89F23E9772FB}" type="slidenum">
              <a:rPr lang="en-US" smtClean="0"/>
              <a:t>11</a:t>
            </a:fld>
            <a:endParaRPr lang="en-US"/>
          </a:p>
        </p:txBody>
      </p:sp>
    </p:spTree>
    <p:extLst>
      <p:ext uri="{BB962C8B-B14F-4D97-AF65-F5344CB8AC3E}">
        <p14:creationId xmlns:p14="http://schemas.microsoft.com/office/powerpoint/2010/main" val="27210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EDD98-BD0A-40C4-BFE7-89F23E9772FB}" type="slidenum">
              <a:rPr lang="en-US" smtClean="0"/>
              <a:t>12</a:t>
            </a:fld>
            <a:endParaRPr lang="en-US"/>
          </a:p>
        </p:txBody>
      </p:sp>
    </p:spTree>
    <p:extLst>
      <p:ext uri="{BB962C8B-B14F-4D97-AF65-F5344CB8AC3E}">
        <p14:creationId xmlns:p14="http://schemas.microsoft.com/office/powerpoint/2010/main" val="276847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FCEDD98-BD0A-40C4-BFE7-89F23E9772FB}" type="slidenum">
              <a:rPr lang="en-US" smtClean="0"/>
              <a:t>13</a:t>
            </a:fld>
            <a:endParaRPr lang="en-US"/>
          </a:p>
        </p:txBody>
      </p:sp>
    </p:spTree>
    <p:extLst>
      <p:ext uri="{BB962C8B-B14F-4D97-AF65-F5344CB8AC3E}">
        <p14:creationId xmlns:p14="http://schemas.microsoft.com/office/powerpoint/2010/main" val="241250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Ağacı köksüz bir şekilde çizmek de mümkündür.</a:t>
            </a:r>
            <a:r>
              <a:rPr lang="en-US" noProof="1"/>
              <a:t> Köksüz ağaçlar herhangi bir atasal kök bilgisi vermez.</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14</a:t>
            </a:fld>
            <a:endParaRPr lang="en-US"/>
          </a:p>
        </p:txBody>
      </p:sp>
    </p:spTree>
    <p:extLst>
      <p:ext uri="{BB962C8B-B14F-4D97-AF65-F5344CB8AC3E}">
        <p14:creationId xmlns:p14="http://schemas.microsoft.com/office/powerpoint/2010/main" val="755405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noProof="1"/>
              <a:t>Bir diğer ağaç gösterim olasılığı sol alt köşedeki Newick formatıdır.</a:t>
            </a:r>
          </a:p>
        </p:txBody>
      </p:sp>
      <p:sp>
        <p:nvSpPr>
          <p:cNvPr id="4" name="Slide Number Placeholder 3"/>
          <p:cNvSpPr>
            <a:spLocks noGrp="1"/>
          </p:cNvSpPr>
          <p:nvPr>
            <p:ph type="sldNum" sz="quarter" idx="10"/>
          </p:nvPr>
        </p:nvSpPr>
        <p:spPr/>
        <p:txBody>
          <a:bodyPr/>
          <a:lstStyle/>
          <a:p>
            <a:fld id="{6FCEDD98-BD0A-40C4-BFE7-89F23E9772FB}" type="slidenum">
              <a:rPr lang="en-US" smtClean="0"/>
              <a:t>15</a:t>
            </a:fld>
            <a:endParaRPr lang="en-US"/>
          </a:p>
        </p:txBody>
      </p:sp>
    </p:spTree>
    <p:extLst>
      <p:ext uri="{BB962C8B-B14F-4D97-AF65-F5344CB8AC3E}">
        <p14:creationId xmlns:p14="http://schemas.microsoft.com/office/powerpoint/2010/main" val="644227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Bir ağacı tanımlarken</a:t>
            </a:r>
            <a:r>
              <a:rPr lang="tr-TR" baseline="0" noProof="1"/>
              <a:t> içindeki kladlardan bahsederiz. </a:t>
            </a:r>
            <a:r>
              <a:rPr lang="en-US" baseline="0" noProof="1"/>
              <a:t>Klad aynı atadan olma monofiletik bir birimdir. Örneğin buradaki topolojide, b ve c taksonları monofiletik bir birimi oluşturmaktadır. Bir ağacı tanımlarken kardeş soylardan da bahsederiz. Örneğimizde b ve c taksonları kardeş soylardır (ya da gruplardır).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16</a:t>
            </a:fld>
            <a:endParaRPr lang="en-US"/>
          </a:p>
        </p:txBody>
      </p:sp>
    </p:spTree>
    <p:extLst>
      <p:ext uri="{BB962C8B-B14F-4D97-AF65-F5344CB8AC3E}">
        <p14:creationId xmlns:p14="http://schemas.microsoft.com/office/powerpoint/2010/main" val="1618307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noProof="1"/>
              <a:t>Bazen bu tip ağaçlarda bazal tanımı yapılırken hata yapılmaktadır.</a:t>
            </a:r>
            <a:r>
              <a:rPr lang="en-US" baseline="0" noProof="1"/>
              <a:t> Örneğin bu ağaçta a taksonu bazal takson olarak tanımlanırsa yanlış olur çünkü şimdiki zamanda mevcut olan bir takson atasal takson olamaz. Ancak a taksonu bazalden dallanan takson olarak tanımlanabilir çünkü bu uç düğüme bağlanan dal bazale en yakın olan daldır.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17</a:t>
            </a:fld>
            <a:endParaRPr lang="en-US"/>
          </a:p>
        </p:txBody>
      </p:sp>
    </p:spTree>
    <p:extLst>
      <p:ext uri="{BB962C8B-B14F-4D97-AF65-F5344CB8AC3E}">
        <p14:creationId xmlns:p14="http://schemas.microsoft.com/office/powerpoint/2010/main" val="2557625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Filogenetik analizlerdeki ana sorunlardan biri takson sayısı arttıkça artan olası farklı topoloji sayısıdır.</a:t>
            </a:r>
            <a:r>
              <a:rPr lang="en-US" noProof="1"/>
              <a:t> Bu sayı yukarıdaki formülle hesaplanabilir.</a:t>
            </a:r>
            <a:r>
              <a:rPr lang="en-US" baseline="0" noProof="1"/>
              <a:t> Burada </a:t>
            </a:r>
            <a:r>
              <a:rPr lang="en-US" i="1" baseline="0" noProof="1"/>
              <a:t>n</a:t>
            </a:r>
            <a:r>
              <a:rPr lang="en-US" i="0" baseline="0" noProof="1"/>
              <a:t> ağaçtaki uç düğüm (takson, OTU, dizi, artık herneyse) sayısıdır.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18</a:t>
            </a:fld>
            <a:endParaRPr lang="en-US"/>
          </a:p>
        </p:txBody>
      </p:sp>
    </p:spTree>
    <p:extLst>
      <p:ext uri="{BB962C8B-B14F-4D97-AF65-F5344CB8AC3E}">
        <p14:creationId xmlns:p14="http://schemas.microsoft.com/office/powerpoint/2010/main" val="2650269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b="0" noProof="1"/>
              <a:t>60</a:t>
            </a:r>
            <a:r>
              <a:rPr lang="tr-TR" b="0" baseline="0" noProof="1"/>
              <a:t> takson olduğu zamanki olası topoloji sayısı (</a:t>
            </a:r>
            <a:r>
              <a:rPr lang="tr-TR" sz="1200" b="0" noProof="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~10</a:t>
            </a:r>
            <a:r>
              <a:rPr lang="tr-TR" sz="1200" b="0" baseline="30000" noProof="1">
                <a:effectLst>
                  <a:outerShdw blurRad="38100" dist="38100" dir="2700000" algn="tl">
                    <a:srgbClr val="000000">
                      <a:alpha val="43137"/>
                    </a:srgbClr>
                  </a:outerShdw>
                </a:effectLst>
                <a:latin typeface="Bookman Old Style" panose="02050604050505020204" pitchFamily="18" charset="0"/>
              </a:rPr>
              <a:t>94</a:t>
            </a:r>
            <a:r>
              <a:rPr lang="tr-TR" b="0" baseline="0" noProof="1"/>
              <a:t>) evrendeki atomların sayısından (</a:t>
            </a:r>
            <a:r>
              <a:rPr lang="tr-TR" sz="1200" b="0" noProof="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~10</a:t>
            </a:r>
            <a:r>
              <a:rPr lang="tr-TR" sz="1200" b="0" baseline="30000" noProof="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82</a:t>
            </a:r>
            <a:r>
              <a:rPr lang="tr-TR" b="0" baseline="0" noProof="1"/>
              <a:t>) daha fazladır.</a:t>
            </a:r>
            <a:r>
              <a:rPr lang="en-US" b="0" baseline="0" noProof="1"/>
              <a:t> Ve şunu unutmayın bu topoloji olasılıklarının sadece biri doğru ağaç.</a:t>
            </a:r>
            <a:endParaRPr lang="tr-TR" b="0" noProof="1"/>
          </a:p>
        </p:txBody>
      </p:sp>
      <p:sp>
        <p:nvSpPr>
          <p:cNvPr id="4" name="Slide Number Placeholder 3"/>
          <p:cNvSpPr>
            <a:spLocks noGrp="1"/>
          </p:cNvSpPr>
          <p:nvPr>
            <p:ph type="sldNum" sz="quarter" idx="10"/>
          </p:nvPr>
        </p:nvSpPr>
        <p:spPr/>
        <p:txBody>
          <a:bodyPr/>
          <a:lstStyle/>
          <a:p>
            <a:fld id="{6FCEDD98-BD0A-40C4-BFE7-89F23E9772FB}" type="slidenum">
              <a:rPr lang="en-US" smtClean="0"/>
              <a:t>19</a:t>
            </a:fld>
            <a:endParaRPr lang="en-US"/>
          </a:p>
        </p:txBody>
      </p:sp>
    </p:spTree>
    <p:extLst>
      <p:ext uri="{BB962C8B-B14F-4D97-AF65-F5344CB8AC3E}">
        <p14:creationId xmlns:p14="http://schemas.microsoft.com/office/powerpoint/2010/main" val="52008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1"/>
              <a:t>Yayınlanmış tüm makalelerin sadece yarısından daha</a:t>
            </a:r>
            <a:r>
              <a:rPr lang="en-US" baseline="0" noProof="1"/>
              <a:t> az bir kısmı iki ya da daha fazla atıf alıyor. Diğerleri ise hiç almıyor. </a:t>
            </a:r>
            <a:r>
              <a:rPr lang="tr-TR" noProof="1"/>
              <a:t>Bu grafikler</a:t>
            </a:r>
            <a:r>
              <a:rPr lang="tr-TR" baseline="0" noProof="1"/>
              <a:t> Van Noorden et al</a:t>
            </a:r>
            <a:r>
              <a:rPr lang="en-US" baseline="0" noProof="1"/>
              <a:t>.</a:t>
            </a:r>
            <a:r>
              <a:rPr lang="tr-TR" baseline="0" noProof="1"/>
              <a:t> (2014)’ten. Bu makale tüm zamanların en çok atıf almış 100 makalesini </a:t>
            </a:r>
            <a:r>
              <a:rPr lang="en-US" baseline="0" noProof="1"/>
              <a:t>tespit etmiş. Bunların dördü filogenetik ile ilgili. Filogenetiğin ne denli revaçta olduğunu en iyi anlatan veri bu olmalı!</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2</a:t>
            </a:fld>
            <a:endParaRPr lang="en-US"/>
          </a:p>
        </p:txBody>
      </p:sp>
    </p:spTree>
    <p:extLst>
      <p:ext uri="{BB962C8B-B14F-4D97-AF65-F5344CB8AC3E}">
        <p14:creationId xmlns:p14="http://schemas.microsoft.com/office/powerpoint/2010/main" val="3764985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noProof="1"/>
              <a:t>Formatlarımıza</a:t>
            </a:r>
            <a:r>
              <a:rPr lang="en-US" baseline="0" noProof="1"/>
              <a:t> geri dönersek… Sağ alt köşedekinin Newick formatı olduğunu söylemiştik. Bu birçok filogenetik yazılımının standart çıktı formatıdır. Bu format kolaylıkla köksüz bir ağaca dönüştürülebilir (hemen yukarısında görüldüğü gibi). Köksüz ağaçlar bir dışgrup belirlenerek polarize edilebilir. Bunun için önceden bu ağaçla ilgili bir bilgiye sahip olmamız ve dışgrup seçimini doğru yapmamız gerekir. Eğer böyle bir bilgi yoksa, ağacımızı köklendirmek için orta noktayı da kullanabiliriz. Bunun için kök ağaçtaki iki uçtan da en uzak olan orta noktaya yerleştirilir. Ancak bu orta noktada köklendirme yaklaşımı her iki ucun da aynı oranda evrildiğini varsayar ki bu her zaman doğru değildir. Böyle hallerde kökü yanlış yere yerleştirmiş oluruz.</a:t>
            </a:r>
          </a:p>
          <a:p>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20</a:t>
            </a:fld>
            <a:endParaRPr lang="en-US"/>
          </a:p>
        </p:txBody>
      </p:sp>
    </p:spTree>
    <p:extLst>
      <p:ext uri="{BB962C8B-B14F-4D97-AF65-F5344CB8AC3E}">
        <p14:creationId xmlns:p14="http://schemas.microsoft.com/office/powerpoint/2010/main" val="600483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noProof="1"/>
              <a:t>Ağaç sadece bir kladogram olarak gösteriliyorsa</a:t>
            </a:r>
            <a:r>
              <a:rPr lang="tr-TR" baseline="0" noProof="1"/>
              <a:t> sadece topolojik bilgi içerir.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21</a:t>
            </a:fld>
            <a:endParaRPr lang="en-US"/>
          </a:p>
        </p:txBody>
      </p:sp>
    </p:spTree>
    <p:extLst>
      <p:ext uri="{BB962C8B-B14F-4D97-AF65-F5344CB8AC3E}">
        <p14:creationId xmlns:p14="http://schemas.microsoft.com/office/powerpoint/2010/main" val="526455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Ultrametrik ağaç olarak gösterilmişs</a:t>
            </a:r>
            <a:r>
              <a:rPr lang="en-US" noProof="1"/>
              <a:t>e</a:t>
            </a:r>
            <a:r>
              <a:rPr lang="en-US" baseline="0" noProof="1"/>
              <a:t> dal uzunlukları bir bilgi içerir. Burada dal uzunlukları zamanla orantıldır. Ultrametrik ağaçta uçlar birbirine kökten eşit uzaklıktadır. Filogenetik ayrılma zamanları paleontolojik ya da biyocoğrafi veri kullanarak tahminlenebilmektedir. </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22</a:t>
            </a:fld>
            <a:endParaRPr lang="en-US"/>
          </a:p>
        </p:txBody>
      </p:sp>
    </p:spTree>
    <p:extLst>
      <p:ext uri="{BB962C8B-B14F-4D97-AF65-F5344CB8AC3E}">
        <p14:creationId xmlns:p14="http://schemas.microsoft.com/office/powerpoint/2010/main" val="2689762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noProof="1"/>
              <a:t>F</a:t>
            </a:r>
            <a:r>
              <a:rPr lang="tr-TR" noProof="1"/>
              <a:t>ilogram olarak gösterilmişse</a:t>
            </a:r>
            <a:r>
              <a:rPr lang="en-US" noProof="1"/>
              <a:t> de</a:t>
            </a:r>
            <a:r>
              <a:rPr lang="tr-TR" baseline="0" noProof="1"/>
              <a:t> </a:t>
            </a:r>
            <a:r>
              <a:rPr lang="tr-TR" noProof="1"/>
              <a:t>dal uzunlukları</a:t>
            </a:r>
            <a:r>
              <a:rPr lang="en-US" noProof="1"/>
              <a:t> yine</a:t>
            </a:r>
            <a:r>
              <a:rPr lang="tr-TR" noProof="1"/>
              <a:t> ilave bilgi içerir. Filogramlarda dal uzunlukları </a:t>
            </a:r>
            <a:r>
              <a:rPr lang="tr-TR" baseline="0" noProof="1"/>
              <a:t>evrimsel değişimle orantılıdır</a:t>
            </a:r>
            <a:r>
              <a:rPr lang="en-US" baseline="0" noProof="1"/>
              <a:t> (dal uzunluğu = evrimsel değişim sayısı ya da = evrimsel mesafe)</a:t>
            </a:r>
            <a:r>
              <a:rPr lang="tr-TR" baseline="0" noProof="1"/>
              <a:t>. </a:t>
            </a:r>
            <a:r>
              <a:rPr lang="en-US" baseline="0" noProof="1"/>
              <a:t>Moleküler veride dal uzunluğu için en tipik ölçütlerden biri alignement’taki konum başına mutasyon sayısıdır.</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tr-TR" baseline="0" noProof="1"/>
          </a:p>
          <a:p>
            <a:pPr marL="0" marR="0" lvl="0" indent="0" algn="just" defTabSz="914400" rtl="0" eaLnBrk="1" fontAlgn="auto" latinLnBrk="0" hangingPunct="1">
              <a:lnSpc>
                <a:spcPct val="100000"/>
              </a:lnSpc>
              <a:spcBef>
                <a:spcPts val="0"/>
              </a:spcBef>
              <a:spcAft>
                <a:spcPts val="0"/>
              </a:spcAft>
              <a:buClrTx/>
              <a:buSzTx/>
              <a:buFontTx/>
              <a:buNone/>
              <a:tabLst/>
              <a:defRPr/>
            </a:pPr>
            <a:r>
              <a:rPr lang="tr-TR" baseline="0" noProof="1"/>
              <a:t>İ</a:t>
            </a:r>
            <a:r>
              <a:rPr lang="en-US" baseline="0" noProof="1"/>
              <a:t>ki ucu (ve ayrıca ara düğümleri) birbirine bağlayan dalların uzunluklarının toplamı patristi</a:t>
            </a:r>
            <a:r>
              <a:rPr lang="tr-TR" baseline="0" noProof="1"/>
              <a:t>k</a:t>
            </a:r>
            <a:r>
              <a:rPr lang="en-US" baseline="0" noProof="1"/>
              <a:t> mesafe olarak adlandırılır.</a:t>
            </a:r>
            <a:endParaRPr lang="tr-TR" noProof="1"/>
          </a:p>
          <a:p>
            <a:pPr algn="just"/>
            <a:endParaRPr lang="en-US" dirty="0"/>
          </a:p>
        </p:txBody>
      </p:sp>
      <p:sp>
        <p:nvSpPr>
          <p:cNvPr id="4" name="Slide Number Placeholder 3"/>
          <p:cNvSpPr>
            <a:spLocks noGrp="1"/>
          </p:cNvSpPr>
          <p:nvPr>
            <p:ph type="sldNum" sz="quarter" idx="10"/>
          </p:nvPr>
        </p:nvSpPr>
        <p:spPr/>
        <p:txBody>
          <a:bodyPr/>
          <a:lstStyle/>
          <a:p>
            <a:fld id="{6FCEDD98-BD0A-40C4-BFE7-89F23E9772FB}" type="slidenum">
              <a:rPr lang="en-US" smtClean="0"/>
              <a:t>23</a:t>
            </a:fld>
            <a:endParaRPr lang="en-US"/>
          </a:p>
        </p:txBody>
      </p:sp>
    </p:spTree>
    <p:extLst>
      <p:ext uri="{BB962C8B-B14F-4D97-AF65-F5344CB8AC3E}">
        <p14:creationId xmlns:p14="http://schemas.microsoft.com/office/powerpoint/2010/main" val="2056685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Filogenetik analizde ana hedef </a:t>
            </a:r>
            <a:r>
              <a:rPr lang="en-US" noProof="1"/>
              <a:t>iki çatallı ağaçlara ulaşmaktır. Bunlar genel olarak en çok bilgi veren ağaçlardır çünkü hangi</a:t>
            </a:r>
            <a:r>
              <a:rPr lang="en-US" baseline="0" noProof="1"/>
              <a:t> OTUların en yakından akraba olduğunu bize söyler. </a:t>
            </a:r>
            <a:r>
              <a:rPr lang="tr-TR" baseline="0" noProof="1"/>
              <a:t>Politomik</a:t>
            </a:r>
            <a:r>
              <a:rPr lang="en-US" baseline="0" noProof="1"/>
              <a:t> ağaçlar (bir düğümden ikiden fazla dalın çıktığı) daha az bilgi vericidir çünkü bunlar bize çok sayıda OTUnun ilişki</a:t>
            </a:r>
            <a:r>
              <a:rPr lang="tr-TR" baseline="0" noProof="1"/>
              <a:t>li</a:t>
            </a:r>
            <a:r>
              <a:rPr lang="en-US" baseline="0" noProof="1"/>
              <a:t> olduğunu söyler ama nasıl ilişkili olduklarını söylemez. (Bu arada bazı politomiler gerçek olabilmektedir; örneğin adaptive radiation durumunda.)</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24</a:t>
            </a:fld>
            <a:endParaRPr lang="en-US"/>
          </a:p>
        </p:txBody>
      </p:sp>
    </p:spTree>
    <p:extLst>
      <p:ext uri="{BB962C8B-B14F-4D97-AF65-F5344CB8AC3E}">
        <p14:creationId xmlns:p14="http://schemas.microsoft.com/office/powerpoint/2010/main" val="1093464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FCEDD98-BD0A-40C4-BFE7-89F23E9772FB}" type="slidenum">
              <a:rPr lang="en-US" smtClean="0"/>
              <a:t>25</a:t>
            </a:fld>
            <a:endParaRPr lang="en-US"/>
          </a:p>
        </p:txBody>
      </p:sp>
    </p:spTree>
    <p:extLst>
      <p:ext uri="{BB962C8B-B14F-4D97-AF65-F5344CB8AC3E}">
        <p14:creationId xmlns:p14="http://schemas.microsoft.com/office/powerpoint/2010/main" val="3182664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endParaRPr lang="tr-TR" noProof="1"/>
          </a:p>
        </p:txBody>
      </p:sp>
      <p:sp>
        <p:nvSpPr>
          <p:cNvPr id="4" name="Slayt Numarası Yer Tutucusu 3"/>
          <p:cNvSpPr>
            <a:spLocks noGrp="1"/>
          </p:cNvSpPr>
          <p:nvPr>
            <p:ph type="sldNum" sz="quarter" idx="5"/>
          </p:nvPr>
        </p:nvSpPr>
        <p:spPr/>
        <p:txBody>
          <a:bodyPr/>
          <a:lstStyle/>
          <a:p>
            <a:fld id="{6FCEDD98-BD0A-40C4-BFE7-89F23E9772FB}" type="slidenum">
              <a:rPr lang="en-US" smtClean="0"/>
              <a:t>26</a:t>
            </a:fld>
            <a:endParaRPr lang="en-US"/>
          </a:p>
        </p:txBody>
      </p:sp>
    </p:spTree>
    <p:extLst>
      <p:ext uri="{BB962C8B-B14F-4D97-AF65-F5344CB8AC3E}">
        <p14:creationId xmlns:p14="http://schemas.microsoft.com/office/powerpoint/2010/main" val="2947402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tr-TR" noProof="1"/>
              <a:t>Gözlenen blokların sayısı karşılaştırılan genomların evrimsel geçmişi ile ilgilidir ve birkaç tane ile binlerce arasında değişebilir. Evrimsel mesafe arttıkça bu sayı da genelde artar (blok büyüklüğü ise azalır).</a:t>
            </a:r>
          </a:p>
        </p:txBody>
      </p:sp>
      <p:sp>
        <p:nvSpPr>
          <p:cNvPr id="4" name="Slayt Numarası Yer Tutucusu 3"/>
          <p:cNvSpPr>
            <a:spLocks noGrp="1"/>
          </p:cNvSpPr>
          <p:nvPr>
            <p:ph type="sldNum" sz="quarter" idx="5"/>
          </p:nvPr>
        </p:nvSpPr>
        <p:spPr/>
        <p:txBody>
          <a:bodyPr/>
          <a:lstStyle/>
          <a:p>
            <a:fld id="{6FCEDD98-BD0A-40C4-BFE7-89F23E9772FB}" type="slidenum">
              <a:rPr lang="en-US" smtClean="0"/>
              <a:t>27</a:t>
            </a:fld>
            <a:endParaRPr lang="en-US"/>
          </a:p>
        </p:txBody>
      </p:sp>
    </p:spTree>
    <p:extLst>
      <p:ext uri="{BB962C8B-B14F-4D97-AF65-F5344CB8AC3E}">
        <p14:creationId xmlns:p14="http://schemas.microsoft.com/office/powerpoint/2010/main" val="1028371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tr-TR" noProof="1"/>
              <a:t>Fitch (1970)’in ortolog-paralog tanımı şöyledir: Homoloji gen duplikasyonunun sonucuysa, öyle ki iki kopya organizmanın tarihi boyunca yan yana kalıtılmışsa (örn. alfa ve beta hemoglobin) bu genlere paralog (para = paralel) denir. Homoloji türleşmenin sonucuysa, öyle ki genin tarihi türün tarihini yansıtıyorsa (örn. insandaki ve faredeki alfa hemoglobin) genler ortolog olarak adlandırılmaldır.</a:t>
            </a:r>
          </a:p>
          <a:p>
            <a:pPr algn="just"/>
            <a:endParaRPr lang="tr-TR" noProof="1"/>
          </a:p>
        </p:txBody>
      </p:sp>
      <p:sp>
        <p:nvSpPr>
          <p:cNvPr id="4" name="Slayt Numarası Yer Tutucusu 3"/>
          <p:cNvSpPr>
            <a:spLocks noGrp="1"/>
          </p:cNvSpPr>
          <p:nvPr>
            <p:ph type="sldNum" sz="quarter" idx="5"/>
          </p:nvPr>
        </p:nvSpPr>
        <p:spPr/>
        <p:txBody>
          <a:bodyPr/>
          <a:lstStyle/>
          <a:p>
            <a:fld id="{6FCEDD98-BD0A-40C4-BFE7-89F23E9772FB}" type="slidenum">
              <a:rPr lang="en-US" smtClean="0"/>
              <a:t>28</a:t>
            </a:fld>
            <a:endParaRPr lang="en-US"/>
          </a:p>
        </p:txBody>
      </p:sp>
    </p:spTree>
    <p:extLst>
      <p:ext uri="{BB962C8B-B14F-4D97-AF65-F5344CB8AC3E}">
        <p14:creationId xmlns:p14="http://schemas.microsoft.com/office/powerpoint/2010/main" val="3399667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a1 </a:t>
            </a:r>
            <a:r>
              <a:rPr lang="en-US" dirty="0" err="1"/>
              <a:t>ile</a:t>
            </a:r>
            <a:r>
              <a:rPr lang="en-US" dirty="0"/>
              <a:t> a2 </a:t>
            </a:r>
            <a:r>
              <a:rPr lang="en-US" dirty="0" err="1"/>
              <a:t>ve</a:t>
            </a:r>
            <a:r>
              <a:rPr lang="en-US" dirty="0"/>
              <a:t> b1 </a:t>
            </a:r>
            <a:r>
              <a:rPr lang="en-US" dirty="0" err="1"/>
              <a:t>ile</a:t>
            </a:r>
            <a:r>
              <a:rPr lang="en-US" dirty="0"/>
              <a:t> b2 </a:t>
            </a:r>
            <a:r>
              <a:rPr lang="en-US" dirty="0" err="1"/>
              <a:t>ortolog</a:t>
            </a:r>
            <a:r>
              <a:rPr lang="en-US" dirty="0"/>
              <a:t>; a1 </a:t>
            </a:r>
            <a:r>
              <a:rPr lang="en-US" dirty="0" err="1"/>
              <a:t>ile</a:t>
            </a:r>
            <a:r>
              <a:rPr lang="en-US" dirty="0"/>
              <a:t> b1, a1 </a:t>
            </a:r>
            <a:r>
              <a:rPr lang="en-US" dirty="0" err="1"/>
              <a:t>ile</a:t>
            </a:r>
            <a:r>
              <a:rPr lang="en-US" dirty="0"/>
              <a:t> b2, a2</a:t>
            </a:r>
            <a:r>
              <a:rPr lang="en-US" baseline="0" dirty="0"/>
              <a:t> </a:t>
            </a:r>
            <a:r>
              <a:rPr lang="en-US" baseline="0" dirty="0" err="1"/>
              <a:t>ile</a:t>
            </a:r>
            <a:r>
              <a:rPr lang="en-US" baseline="0" dirty="0"/>
              <a:t> b1 </a:t>
            </a:r>
            <a:r>
              <a:rPr lang="en-US" baseline="0" dirty="0" err="1"/>
              <a:t>ve</a:t>
            </a:r>
            <a:r>
              <a:rPr lang="en-US" baseline="0" dirty="0"/>
              <a:t> a2 </a:t>
            </a:r>
            <a:r>
              <a:rPr lang="en-US" baseline="0" dirty="0" err="1"/>
              <a:t>ile</a:t>
            </a:r>
            <a:r>
              <a:rPr lang="en-US" baseline="0" dirty="0"/>
              <a:t> b2 paralog.</a:t>
            </a:r>
            <a:endParaRPr lang="tr-TR" dirty="0"/>
          </a:p>
        </p:txBody>
      </p:sp>
      <p:sp>
        <p:nvSpPr>
          <p:cNvPr id="4" name="Slide Number Placeholder 3"/>
          <p:cNvSpPr>
            <a:spLocks noGrp="1"/>
          </p:cNvSpPr>
          <p:nvPr>
            <p:ph type="sldNum" sz="quarter" idx="10"/>
          </p:nvPr>
        </p:nvSpPr>
        <p:spPr/>
        <p:txBody>
          <a:bodyPr/>
          <a:lstStyle/>
          <a:p>
            <a:fld id="{6FCEDD98-BD0A-40C4-BFE7-89F23E9772FB}" type="slidenum">
              <a:rPr lang="en-US" smtClean="0"/>
              <a:t>29</a:t>
            </a:fld>
            <a:endParaRPr lang="en-US"/>
          </a:p>
        </p:txBody>
      </p:sp>
    </p:spTree>
    <p:extLst>
      <p:ext uri="{BB962C8B-B14F-4D97-AF65-F5344CB8AC3E}">
        <p14:creationId xmlns:p14="http://schemas.microsoft.com/office/powerpoint/2010/main" val="2433297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25" y="0"/>
            <a:ext cx="4057650" cy="3043238"/>
          </a:xfrm>
        </p:spPr>
      </p:sp>
      <p:sp>
        <p:nvSpPr>
          <p:cNvPr id="3" name="Notes Placeholder 2"/>
          <p:cNvSpPr>
            <a:spLocks noGrp="1"/>
          </p:cNvSpPr>
          <p:nvPr>
            <p:ph type="body" idx="1"/>
          </p:nvPr>
        </p:nvSpPr>
        <p:spPr>
          <a:xfrm>
            <a:off x="697678" y="3043238"/>
            <a:ext cx="5462644" cy="3701450"/>
          </a:xfrm>
        </p:spPr>
        <p:txBody>
          <a:bodyPr/>
          <a:lstStyle/>
          <a:p>
            <a:pPr algn="just"/>
            <a:endParaRPr lang="tr-TR" baseline="0" noProof="1"/>
          </a:p>
        </p:txBody>
      </p:sp>
      <p:sp>
        <p:nvSpPr>
          <p:cNvPr id="4" name="Slide Number Placeholder 3"/>
          <p:cNvSpPr>
            <a:spLocks noGrp="1"/>
          </p:cNvSpPr>
          <p:nvPr>
            <p:ph type="sldNum" sz="quarter" idx="10"/>
          </p:nvPr>
        </p:nvSpPr>
        <p:spPr>
          <a:xfrm>
            <a:off x="3891047" y="8678779"/>
            <a:ext cx="2958932" cy="471656"/>
          </a:xfrm>
        </p:spPr>
        <p:txBody>
          <a:bodyPr/>
          <a:lstStyle/>
          <a:p>
            <a:fld id="{6FCEDD98-BD0A-40C4-BFE7-89F23E9772FB}" type="slidenum">
              <a:rPr lang="en-US" smtClean="0"/>
              <a:t>3</a:t>
            </a:fld>
            <a:endParaRPr lang="en-US"/>
          </a:p>
        </p:txBody>
      </p:sp>
    </p:spTree>
    <p:extLst>
      <p:ext uri="{BB962C8B-B14F-4D97-AF65-F5344CB8AC3E}">
        <p14:creationId xmlns:p14="http://schemas.microsoft.com/office/powerpoint/2010/main" val="22674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tr-TR" noProof="1"/>
              <a:t>İşlevsel benzerlik ortolojinin tanımında bulunan bir özelliği değildir ancak yakın akraba genomlardaki ortolog genler genelde ve yaklaşık olarak aynı işleve sahipken, paraloglar genellikle ilişkili ancak belirgin şekilde farklı işlevlere sahiptir (burada alfa ve beta hemoglobin işlevlerindeki farklardan bahset).</a:t>
            </a:r>
          </a:p>
          <a:p>
            <a:pPr algn="just"/>
            <a:endParaRPr lang="tr-TR" noProof="1"/>
          </a:p>
          <a:p>
            <a:pPr algn="just"/>
            <a:r>
              <a:rPr lang="tr-TR" noProof="1"/>
              <a:t>Ortologlar saat tarzında evrildiğinden (yani yaklaşık olarak sabit bir evrimsel hızla, en azından duplikasyon olmadığı sürece) moleküler filogenetikte tercih edilen karakterlerdir. Bir grup paralogtan tür başına bir gen seçilse ve bu şekilde bir ağaç yapılsa, elde edilen gen ağacı tür ağacı ile aynı olmayacaktır.</a:t>
            </a:r>
          </a:p>
        </p:txBody>
      </p:sp>
      <p:sp>
        <p:nvSpPr>
          <p:cNvPr id="4" name="Slayt Numarası Yer Tutucusu 3"/>
          <p:cNvSpPr>
            <a:spLocks noGrp="1"/>
          </p:cNvSpPr>
          <p:nvPr>
            <p:ph type="sldNum" sz="quarter" idx="5"/>
          </p:nvPr>
        </p:nvSpPr>
        <p:spPr/>
        <p:txBody>
          <a:bodyPr/>
          <a:lstStyle/>
          <a:p>
            <a:fld id="{6FCEDD98-BD0A-40C4-BFE7-89F23E9772FB}" type="slidenum">
              <a:rPr lang="en-US" smtClean="0"/>
              <a:t>30</a:t>
            </a:fld>
            <a:endParaRPr lang="en-US"/>
          </a:p>
        </p:txBody>
      </p:sp>
    </p:spTree>
    <p:extLst>
      <p:ext uri="{BB962C8B-B14F-4D97-AF65-F5344CB8AC3E}">
        <p14:creationId xmlns:p14="http://schemas.microsoft.com/office/powerpoint/2010/main" val="1373414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endParaRPr lang="tr-TR" noProof="1"/>
          </a:p>
        </p:txBody>
      </p:sp>
      <p:sp>
        <p:nvSpPr>
          <p:cNvPr id="4" name="Slayt Numarası Yer Tutucusu 3"/>
          <p:cNvSpPr>
            <a:spLocks noGrp="1"/>
          </p:cNvSpPr>
          <p:nvPr>
            <p:ph type="sldNum" sz="quarter" idx="5"/>
          </p:nvPr>
        </p:nvSpPr>
        <p:spPr/>
        <p:txBody>
          <a:bodyPr/>
          <a:lstStyle/>
          <a:p>
            <a:fld id="{6FCEDD98-BD0A-40C4-BFE7-89F23E9772FB}" type="slidenum">
              <a:rPr lang="en-US" smtClean="0"/>
              <a:t>31</a:t>
            </a:fld>
            <a:endParaRPr lang="en-US"/>
          </a:p>
        </p:txBody>
      </p:sp>
    </p:spTree>
    <p:extLst>
      <p:ext uri="{BB962C8B-B14F-4D97-AF65-F5344CB8AC3E}">
        <p14:creationId xmlns:p14="http://schemas.microsoft.com/office/powerpoint/2010/main" val="2633417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tr-TR" noProof="1"/>
              <a:t>Protein şifreleyen bir genin tüm ökaryotik kısmını ele almaya yarayan pipelinelar varsa da bazen doğrudan ekzonlarla çalışmak daha kolaydır. Görece uzak diziler için ekzonlar daha bilgi vericidir çünkü ökaryortik soylar boyunca korunurlar. İntronlar ise görece sığ ayrılmalarda ekzonlara göre daha bilgi vericidir.</a:t>
            </a:r>
          </a:p>
        </p:txBody>
      </p:sp>
      <p:sp>
        <p:nvSpPr>
          <p:cNvPr id="4" name="Slayt Numarası Yer Tutucusu 3"/>
          <p:cNvSpPr>
            <a:spLocks noGrp="1"/>
          </p:cNvSpPr>
          <p:nvPr>
            <p:ph type="sldNum" sz="quarter" idx="5"/>
          </p:nvPr>
        </p:nvSpPr>
        <p:spPr/>
        <p:txBody>
          <a:bodyPr/>
          <a:lstStyle/>
          <a:p>
            <a:fld id="{6FCEDD98-BD0A-40C4-BFE7-89F23E9772FB}" type="slidenum">
              <a:rPr lang="en-US" smtClean="0"/>
              <a:t>32</a:t>
            </a:fld>
            <a:endParaRPr lang="en-US"/>
          </a:p>
        </p:txBody>
      </p:sp>
    </p:spTree>
    <p:extLst>
      <p:ext uri="{BB962C8B-B14F-4D97-AF65-F5344CB8AC3E}">
        <p14:creationId xmlns:p14="http://schemas.microsoft.com/office/powerpoint/2010/main" val="803486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endParaRPr lang="tr-TR" noProof="1"/>
          </a:p>
        </p:txBody>
      </p:sp>
      <p:sp>
        <p:nvSpPr>
          <p:cNvPr id="4" name="Slayt Numarası Yer Tutucusu 3"/>
          <p:cNvSpPr>
            <a:spLocks noGrp="1"/>
          </p:cNvSpPr>
          <p:nvPr>
            <p:ph type="sldNum" sz="quarter" idx="5"/>
          </p:nvPr>
        </p:nvSpPr>
        <p:spPr/>
        <p:txBody>
          <a:bodyPr/>
          <a:lstStyle/>
          <a:p>
            <a:fld id="{6FCEDD98-BD0A-40C4-BFE7-89F23E9772FB}" type="slidenum">
              <a:rPr lang="en-US" smtClean="0"/>
              <a:t>33</a:t>
            </a:fld>
            <a:endParaRPr lang="en-US"/>
          </a:p>
        </p:txBody>
      </p:sp>
    </p:spTree>
    <p:extLst>
      <p:ext uri="{BB962C8B-B14F-4D97-AF65-F5344CB8AC3E}">
        <p14:creationId xmlns:p14="http://schemas.microsoft.com/office/powerpoint/2010/main" val="2991998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a:xfrm>
            <a:off x="685800" y="4400550"/>
            <a:ext cx="5486400" cy="4194810"/>
          </a:xfrm>
        </p:spPr>
        <p:txBody>
          <a:bodyPr/>
          <a:lstStyle/>
          <a:p>
            <a:pPr algn="just"/>
            <a:r>
              <a:rPr lang="tr-TR" noProof="1"/>
              <a:t>Bundan önce sıralanan veri tiplerinin hepsi çeşitli derecelerde korunmuş konum içeren dizi verisine dayanıyor. Hesaplama karmaşıklığını azaltmak için sadece değişken bölgelerin kullanılması yoluna gidilebilir. Tek nükleotid polimorfizmi (single nucleotide polymorphisms-SNPs) filogenetik analizde kullanılabilecek en küçük birimdir. SNP kullanımı ile ilgili üç temel sorun bulunur: 1) Filogenetik keşif yanlılığı. SNPleri küçük bir birey grubunu karşılaştırmak suretiyle buluyoruz. Yeni bireyler için genotipleme yapılırken bu küçük gruptaki değişken bölgeler temel alınıyor. Böyle olunca da bu küçük grubun nihai ağaçtaki dalları daha uzun oluyor (çünkü varyasyon değerlendirmesi bu grup üzerinde yapılmış oluyor). Bu da topolojik çıkarımları etkiliyor. 2) Haritalama yanlılığı. SNP çağırmada temel strateji genomlardan birini (genelde en tamamlanmış olanı) referans genom olarak sabitlemek ve sonra diğer tüm read’leri/scaffold’ları/genomları bu referansa göre haritalandırmak. Ancak %100’lük bir haritalandırma seviyesi yakın akraba soylarda bile olağan dışı bir durumdur. Bu da şu anlama gelir ki çoğu durumda tespit edilen SNPler mevcut SNPlerin sadece bir kısmı olacaktır. Bu durum dal uzunluklarının yanlı olmasına ve aşırı durumlarda da ağaç çıkarımında bir takım yanlılıklara neden olur. 3) Model tabanlı yöntemler kullanılırken «değişken olmayan bölge yok» durumu hesaba katılıp da olasılık düzeltmesi yapılmazsa dal uzunlukları için abartılı tahminler çıkabilir. Bu etki morfolojik veride açık bir şekilde gösterilmiştir (morfolojik veri her zaman sadece değişken karakterlerden oluşur).</a:t>
            </a:r>
          </a:p>
          <a:p>
            <a:pPr algn="just"/>
            <a:r>
              <a:rPr lang="tr-TR" noProof="1"/>
              <a:t> </a:t>
            </a:r>
          </a:p>
        </p:txBody>
      </p:sp>
      <p:sp>
        <p:nvSpPr>
          <p:cNvPr id="4" name="Slayt Numarası Yer Tutucusu 3"/>
          <p:cNvSpPr>
            <a:spLocks noGrp="1"/>
          </p:cNvSpPr>
          <p:nvPr>
            <p:ph type="sldNum" sz="quarter" idx="5"/>
          </p:nvPr>
        </p:nvSpPr>
        <p:spPr/>
        <p:txBody>
          <a:bodyPr/>
          <a:lstStyle/>
          <a:p>
            <a:fld id="{6FCEDD98-BD0A-40C4-BFE7-89F23E9772FB}" type="slidenum">
              <a:rPr lang="en-US" smtClean="0"/>
              <a:t>34</a:t>
            </a:fld>
            <a:endParaRPr lang="en-US"/>
          </a:p>
        </p:txBody>
      </p:sp>
    </p:spTree>
    <p:extLst>
      <p:ext uri="{BB962C8B-B14F-4D97-AF65-F5344CB8AC3E}">
        <p14:creationId xmlns:p14="http://schemas.microsoft.com/office/powerpoint/2010/main" val="1314341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tr-TR" noProof="1"/>
              <a:t>Var-yok verisi indeller, genomik bölge kazanımı (horizontal gen transferi), kaybı (delesyon) ve duplikasyonun özellikle yoğun olduğu prokaryotlarda kullanışlı olabilmektedir. Şöyle bir kodlama yapılabilir: Gen yoksa 0, varsa 1, diğer paraloglara ise daha yüksek rakamlar verilebilir. Duplikasyon verisi dahil edilmek istenmiyorsa bir ya da daha fazla kopyanın varolması durumuna 1 verilebilir. </a:t>
            </a:r>
          </a:p>
        </p:txBody>
      </p:sp>
      <p:sp>
        <p:nvSpPr>
          <p:cNvPr id="4" name="Slayt Numarası Yer Tutucusu 3"/>
          <p:cNvSpPr>
            <a:spLocks noGrp="1"/>
          </p:cNvSpPr>
          <p:nvPr>
            <p:ph type="sldNum" sz="quarter" idx="5"/>
          </p:nvPr>
        </p:nvSpPr>
        <p:spPr/>
        <p:txBody>
          <a:bodyPr/>
          <a:lstStyle/>
          <a:p>
            <a:fld id="{6FCEDD98-BD0A-40C4-BFE7-89F23E9772FB}" type="slidenum">
              <a:rPr lang="en-US" smtClean="0"/>
              <a:t>35</a:t>
            </a:fld>
            <a:endParaRPr lang="en-US"/>
          </a:p>
        </p:txBody>
      </p:sp>
    </p:spTree>
    <p:extLst>
      <p:ext uri="{BB962C8B-B14F-4D97-AF65-F5344CB8AC3E}">
        <p14:creationId xmlns:p14="http://schemas.microsoft.com/office/powerpoint/2010/main" val="1627075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noProof="1"/>
              <a:t>Filogeni yapımında yaygın olarak ku</a:t>
            </a:r>
            <a:r>
              <a:rPr lang="tr-TR" baseline="0" noProof="1"/>
              <a:t>l</a:t>
            </a:r>
            <a:r>
              <a:rPr lang="en-US" baseline="0" noProof="1"/>
              <a:t>lanılan yöntemleri üç başlık altında toplayabiliriz: 1) Mesafe yöntemleri, 2) Tutumluluk (parsimony) yöntemleri, 3) Likelihood* yöntemleri.</a:t>
            </a:r>
          </a:p>
          <a:p>
            <a:pPr algn="just"/>
            <a:r>
              <a:rPr lang="en-US" baseline="0" noProof="1"/>
              <a:t>*Likelihood olasılık demektir ancak istatistikte, bu kelime, yine olasılık demek olan probability kelimesinden farklı anlamda bir olasılığı ifade eder. Likelihood kelimesi daha önce gerçekleşmiş ve belli bir sonuç vermiş bir olayın olasılığı için kullanılır. Probability kelimesi ise gelecekte gerçekleşecek bir olay ile ilgili olasılığı ifade eder.</a:t>
            </a:r>
          </a:p>
          <a:p>
            <a:pPr algn="just"/>
            <a:endParaRPr lang="en-US" baseline="0" noProof="1"/>
          </a:p>
          <a:p>
            <a:pPr algn="just"/>
            <a:r>
              <a:rPr lang="en-US" baseline="0" noProof="1"/>
              <a:t>Daha önce, olası topolojilerin sayısından (ve bunun ne kadar büyük olabileceğinden) bahsetmiştik. Burada amacımız bu olası ağaç topolojilerinin hangisinin doğru olduğunu istatistiksel yöntemler kullanarak çıkarsamak. Bu çıkarımın iki ayağı var: Birincisi topol</a:t>
            </a:r>
            <a:r>
              <a:rPr lang="tr-TR" baseline="0" noProof="1"/>
              <a:t>o</a:t>
            </a:r>
            <a:r>
              <a:rPr lang="en-US" baseline="0" noProof="1"/>
              <a:t>ji t</a:t>
            </a:r>
            <a:r>
              <a:rPr lang="tr-TR" baseline="0" noProof="1"/>
              <a:t>a</a:t>
            </a:r>
            <a:r>
              <a:rPr lang="en-US" baseline="0" noProof="1"/>
              <a:t>hmin etmek, ikincisi ise belli bir topoloji için dal uzunluklarını tahmin etmek. Eğer topoloji biliniyorsa dal uzunluklarını tahmin etmek nispeten daha kolay.</a:t>
            </a:r>
          </a:p>
          <a:p>
            <a:pPr algn="just"/>
            <a:endParaRPr lang="en-US" baseline="0" noProof="1"/>
          </a:p>
          <a:p>
            <a:pPr algn="just"/>
            <a:r>
              <a:rPr lang="en-US" baseline="0" noProof="1"/>
              <a:t>Moleküler veriye dayalı filogeni çıkarımı diziler arasındaki ikili mesafeleri kullanarak da yapılabilir (NJ), ayrı karakterler kullanılarak da yapılabilir (MP, ML, BI). Genelde mesafe kullanıldığında en iyi ağaç kümeleme ile yapılır. Karakter temelli yöntemlerde ise olası tüm topolojiler içerisinde en iyi ağaç(lar)ı seçmek için optimallik kriteri kullanılır. İlk bilgisayar tabanlı dizi analizleri mesafe temelli olmuştur. Ancak günümüzde karakter temelli yöntemler filogeni yapımında açık ara öndedir.</a:t>
            </a:r>
          </a:p>
        </p:txBody>
      </p:sp>
      <p:sp>
        <p:nvSpPr>
          <p:cNvPr id="4" name="Slide Number Placeholder 3"/>
          <p:cNvSpPr>
            <a:spLocks noGrp="1"/>
          </p:cNvSpPr>
          <p:nvPr>
            <p:ph type="sldNum" sz="quarter" idx="10"/>
          </p:nvPr>
        </p:nvSpPr>
        <p:spPr/>
        <p:txBody>
          <a:bodyPr/>
          <a:lstStyle/>
          <a:p>
            <a:fld id="{6FCEDD98-BD0A-40C4-BFE7-89F23E9772FB}" type="slidenum">
              <a:rPr lang="en-US" smtClean="0"/>
              <a:t>36</a:t>
            </a:fld>
            <a:endParaRPr lang="en-US"/>
          </a:p>
        </p:txBody>
      </p:sp>
    </p:spTree>
    <p:extLst>
      <p:ext uri="{BB962C8B-B14F-4D97-AF65-F5344CB8AC3E}">
        <p14:creationId xmlns:p14="http://schemas.microsoft.com/office/powerpoint/2010/main" val="1039082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tr-TR" sz="1200" b="0" i="0" kern="1200" noProof="1">
                <a:solidFill>
                  <a:schemeClr val="tx1"/>
                </a:solidFill>
                <a:effectLst/>
                <a:ea typeface="+mn-ea"/>
                <a:cs typeface="Arial" panose="020B0604020202020204" pitchFamily="34" charset="0"/>
              </a:rPr>
              <a:t>Mesafe</a:t>
            </a:r>
            <a:r>
              <a:rPr lang="tr-TR" sz="1200" b="0" i="0" kern="1200" baseline="0" noProof="1">
                <a:solidFill>
                  <a:schemeClr val="tx1"/>
                </a:solidFill>
                <a:effectLst/>
                <a:ea typeface="+mn-ea"/>
                <a:cs typeface="Arial" panose="020B0604020202020204" pitchFamily="34" charset="0"/>
              </a:rPr>
              <a:t> yöntemleri ya da mesafe matrisi modellerinde tüm takson çiftleri arasındaki evrimsel mesafeler hesaplanır ve bu mesafe değerleri kullanılarak filogenetik ağaç yapılır.</a:t>
            </a:r>
            <a:r>
              <a:rPr lang="en-US" sz="1200" b="0" i="0" kern="1200" baseline="0" noProof="1">
                <a:solidFill>
                  <a:schemeClr val="tx1"/>
                </a:solidFill>
                <a:effectLst/>
                <a:ea typeface="+mn-ea"/>
                <a:cs typeface="Arial" panose="020B0604020202020204" pitchFamily="34" charset="0"/>
              </a:rPr>
              <a:t> İkili mesafeleri hesaplamak için çok sayıda mesafe algoritması bulunmaktadır. Biz burada çok azına değineceğiz. </a:t>
            </a:r>
            <a:endParaRPr lang="tr-TR" sz="1200" b="0" i="0" kern="1200" noProof="1">
              <a:solidFill>
                <a:schemeClr val="tx1"/>
              </a:solidFill>
              <a:effectLst/>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tr-TR" sz="1200" b="0" i="0" kern="1200" noProof="1">
              <a:solidFill>
                <a:schemeClr val="tx1"/>
              </a:solidFill>
              <a:effectLst/>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tr-TR" sz="1200" b="0" i="0" kern="1200" noProof="1">
                <a:solidFill>
                  <a:schemeClr val="tx1"/>
                </a:solidFill>
                <a:effectLst/>
                <a:ea typeface="+mn-ea"/>
                <a:cs typeface="Arial" panose="020B0604020202020204" pitchFamily="34" charset="0"/>
              </a:rPr>
              <a:t>Ortak bir atadan</a:t>
            </a:r>
            <a:r>
              <a:rPr lang="tr-TR" sz="1200" b="0" i="0" kern="1200" baseline="0" noProof="1">
                <a:solidFill>
                  <a:schemeClr val="tx1"/>
                </a:solidFill>
                <a:effectLst/>
                <a:ea typeface="+mn-ea"/>
                <a:cs typeface="Arial" panose="020B0604020202020204" pitchFamily="34" charset="0"/>
              </a:rPr>
              <a:t> türeyip ayrılan iki DNA dizisi mutasyonlarla zaman içerisinde farklılaşır. Dizi farklılaşmasının en basit ölçütlerinden biri iki dizinin bibirinden farklı olduğu nükleotidlerin oranıdır. Bu İngilizce’deki proportion kelimesinden dolayı </a:t>
            </a:r>
            <a:r>
              <a:rPr lang="tr-TR" sz="1200" b="0" i="1" kern="1200" baseline="0" noProof="1">
                <a:solidFill>
                  <a:schemeClr val="tx1"/>
                </a:solidFill>
                <a:effectLst/>
                <a:ea typeface="+mn-ea"/>
                <a:cs typeface="Arial" panose="020B0604020202020204" pitchFamily="34" charset="0"/>
              </a:rPr>
              <a:t>p</a:t>
            </a:r>
            <a:r>
              <a:rPr lang="tr-TR" sz="1200" b="0" i="0" kern="1200" baseline="0" noProof="1">
                <a:solidFill>
                  <a:schemeClr val="tx1"/>
                </a:solidFill>
                <a:effectLst/>
                <a:ea typeface="+mn-ea"/>
                <a:cs typeface="Arial" panose="020B0604020202020204" pitchFamily="34" charset="0"/>
              </a:rPr>
              <a:t> ile gösterilir ve </a:t>
            </a:r>
            <a:r>
              <a:rPr lang="tr-TR" sz="1200" b="0" i="1" kern="1200" baseline="0" noProof="1">
                <a:solidFill>
                  <a:schemeClr val="tx1"/>
                </a:solidFill>
                <a:effectLst/>
                <a:ea typeface="+mn-ea"/>
                <a:cs typeface="Arial" panose="020B0604020202020204" pitchFamily="34" charset="0"/>
              </a:rPr>
              <a:t>p</a:t>
            </a:r>
            <a:r>
              <a:rPr lang="tr-TR" sz="1200" b="0" i="0" kern="1200" baseline="0" noProof="1">
                <a:solidFill>
                  <a:schemeClr val="tx1"/>
                </a:solidFill>
                <a:effectLst/>
                <a:ea typeface="+mn-ea"/>
                <a:cs typeface="Arial" panose="020B0604020202020204" pitchFamily="34" charset="0"/>
              </a:rPr>
              <a:t>-mesafesi olarak bilinir.</a:t>
            </a:r>
            <a:r>
              <a:rPr lang="en-US" sz="1200" b="0" i="0" kern="1200" baseline="0" noProof="1">
                <a:solidFill>
                  <a:schemeClr val="tx1"/>
                </a:solidFill>
                <a:effectLst/>
                <a:ea typeface="+mn-ea"/>
                <a:cs typeface="Arial" panose="020B0604020202020204" pitchFamily="34" charset="0"/>
              </a:rPr>
              <a:t> Toplam faklılaşmış bölge sayısını toplam bölge sayısına böldüğümüzde </a:t>
            </a:r>
            <a:r>
              <a:rPr lang="en-US" sz="1200" b="0" i="1" kern="1200" baseline="0" noProof="1">
                <a:solidFill>
                  <a:schemeClr val="tx1"/>
                </a:solidFill>
                <a:effectLst/>
                <a:ea typeface="+mn-ea"/>
                <a:cs typeface="Arial" panose="020B0604020202020204" pitchFamily="34" charset="0"/>
              </a:rPr>
              <a:t>p</a:t>
            </a:r>
            <a:r>
              <a:rPr lang="en-US" sz="1200" b="0" i="0" kern="1200" baseline="0" noProof="1">
                <a:solidFill>
                  <a:schemeClr val="tx1"/>
                </a:solidFill>
                <a:effectLst/>
                <a:ea typeface="+mn-ea"/>
                <a:cs typeface="Arial" panose="020B0604020202020204" pitchFamily="34" charset="0"/>
              </a:rPr>
              <a:t>-mesafesini bulmuş oluruz. Bu noktada durup düşünürseniz hemen farkedeceğiniz gibi, </a:t>
            </a:r>
            <a:r>
              <a:rPr lang="en-US" sz="1200" b="0" i="1" kern="1200" baseline="0" noProof="1">
                <a:solidFill>
                  <a:schemeClr val="tx1"/>
                </a:solidFill>
                <a:effectLst/>
                <a:ea typeface="+mn-ea"/>
                <a:cs typeface="Arial" panose="020B0604020202020204" pitchFamily="34" charset="0"/>
              </a:rPr>
              <a:t>p</a:t>
            </a:r>
            <a:r>
              <a:rPr lang="en-US" sz="1200" b="0" i="0" kern="1200" baseline="0" noProof="1">
                <a:solidFill>
                  <a:schemeClr val="tx1"/>
                </a:solidFill>
                <a:effectLst/>
                <a:ea typeface="+mn-ea"/>
                <a:cs typeface="Arial" panose="020B0604020202020204" pitchFamily="34" charset="0"/>
              </a:rPr>
              <a:t>-mesafesi dizilerde saklı kalmış ve bu yüzden gözlenemeyen değişimleri (paralel ve geri mutasyonlar) görmezden gelir. Bu nedenle de çoğu araştırmacı bu durumu düzeltecek ilave istatistiksel yöntemler kullanır.</a:t>
            </a:r>
            <a:endParaRPr lang="tr-TR" sz="1200" b="0" i="0" kern="1200" baseline="0" noProof="1">
              <a:solidFill>
                <a:schemeClr val="tx1"/>
              </a:solidFill>
              <a:effectLst/>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6FCEDD98-BD0A-40C4-BFE7-89F23E9772FB}" type="slidenum">
              <a:rPr lang="en-US" smtClean="0"/>
              <a:t>37</a:t>
            </a:fld>
            <a:endParaRPr lang="en-US"/>
          </a:p>
        </p:txBody>
      </p:sp>
    </p:spTree>
    <p:extLst>
      <p:ext uri="{BB962C8B-B14F-4D97-AF65-F5344CB8AC3E}">
        <p14:creationId xmlns:p14="http://schemas.microsoft.com/office/powerpoint/2010/main" val="4195889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İkili mesafeler hesaplandıktan sonra bunların bir ağaç şeklinde düzenlenmesi gerekir. Genler</a:t>
            </a:r>
            <a:r>
              <a:rPr lang="tr-TR" baseline="0" noProof="1"/>
              <a:t> ya da türler arası mesafelerin ağaç şeklinde düzenlenmesi </a:t>
            </a:r>
            <a:r>
              <a:rPr lang="tr-TR" noProof="1"/>
              <a:t>için pek</a:t>
            </a:r>
            <a:r>
              <a:rPr lang="tr-TR" baseline="0" noProof="1"/>
              <a:t> çok yol bulunmaktadır.</a:t>
            </a:r>
            <a:r>
              <a:rPr lang="en-US" noProof="1"/>
              <a:t> </a:t>
            </a:r>
            <a:r>
              <a:rPr lang="tr-TR" noProof="1"/>
              <a:t>Bunlardan biri türleri ya da genleri artan mesafelerine göre birleştirmektir. Diğer yöntemlerde ise dal uzunluklarının orijinal ikili mesafeleri ne kadar iyi yansıttığını ölçmek için çeşitli katsayılar kullanılır.</a:t>
            </a:r>
            <a:endParaRPr lang="en-US" noProof="1"/>
          </a:p>
          <a:p>
            <a:pPr algn="just"/>
            <a:endParaRPr lang="en-US" noProof="1"/>
          </a:p>
          <a:p>
            <a:pPr algn="just"/>
            <a:r>
              <a:rPr lang="en-US" noProof="1"/>
              <a:t>UPGMA</a:t>
            </a:r>
            <a:r>
              <a:rPr lang="en-US" baseline="0" noProof="1"/>
              <a:t> ağacının topolojisi diğer yöntemlere göre stokastik hatalardan ve başka bazı etkenlerden çok daha kolay bir şekilde etkilenir (Nei &amp; Kumar 2000).</a:t>
            </a:r>
            <a:r>
              <a:rPr lang="tr-TR" baseline="0" noProof="1"/>
              <a:t> Özellikle gen ya da nükleotid sayısı az olduğunda ya da mutasyon oranı sabit olmadığında topolojik hata oluşma ihtimali oldukça yüksektir. Çünkü UPGMA ultrametrik bir ağaç üretir ve bu nedenle tüm dallar arasında eşit bir evrim hızı varsayımı ile hareket eder ki bu gerçek veri setlerinde pek karşılaşılmayan bir durumdur.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38</a:t>
            </a:fld>
            <a:endParaRPr lang="en-US"/>
          </a:p>
        </p:txBody>
      </p:sp>
    </p:spTree>
    <p:extLst>
      <p:ext uri="{BB962C8B-B14F-4D97-AF65-F5344CB8AC3E}">
        <p14:creationId xmlns:p14="http://schemas.microsoft.com/office/powerpoint/2010/main" val="1053863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NJ komşu dalların farklı uzunluklarda olmasına izin vererek UPGMA’deki dallar arası eşit evrimsel hız varsayımını rahatlatır. (Mesafe temelli filogenetik yöntemlerde dal uzunlukları genellikle bölge başına beklenen nükleotid değişim miktarı ölçülerek hesaplanır. MP’de ise bu her daldaki ham nükleotid değişim sayısı üzerinden hesaplanır.) </a:t>
            </a:r>
          </a:p>
          <a:p>
            <a:pPr algn="just"/>
            <a:endParaRPr lang="tr-TR" noProof="1"/>
          </a:p>
          <a:p>
            <a:pPr algn="just"/>
            <a:r>
              <a:rPr lang="tr-TR" noProof="1"/>
              <a:t>NJ Nei ve Saitou (1987) tarafından geliştirilmiştir. Bu yöntemdeki en önemli kavramlardan bir komşulardır. Komşu köksüz bir ağaçta tek bir düğümle birbirine bağlı iki taksondur. Örneğin şekildeki 1 ve 2 no’lu taksonlar komşudur çünkü A düğümü ile birbirine bağlıdır. Benzer şekilde 5 ile 6 da komşudur. Ama diğer taksonlar komşu değildir. Bununla birlikte 1 ve 2 no’lu taksonları birleştirip, bunları tek bir takson olarak kabul edersek bu yeni durumda birleşik takson (1-2) ile 3 birbiriyle komşu olmuş olur. Bir topolojiyi komşuları bu şekilde birbiriyle birleştirip yeni komşular üretmek suretiyle tanımlamak mümkündür.</a:t>
            </a:r>
          </a:p>
          <a:p>
            <a:pPr algn="just"/>
            <a:endParaRPr lang="tr-TR" noProof="1"/>
          </a:p>
          <a:p>
            <a:pPr algn="just"/>
            <a:r>
              <a:rPr lang="en-US" baseline="0" noProof="1"/>
              <a:t>NJ hesaplaması oldukça hızlıdır. Ancak mesafe yöntemleri genel olarak sistematik hatalardan ve veri kayıplarından ötürü problemlere açıktır. Bu nedenle de filogenomik analizlerde nadiren kullanılır. Yine de hızlı bir ağaç yapımı gerektiğinde bu yönteme sıklıkla başvurlumaktadır (örneğin alignment için rehber ağaç yapımında ya da birazdan anlatacağımız karakter temelli yöntemlerin höristik aramalarında başlangıç ağaç olarak kullanmak için).</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39</a:t>
            </a:fld>
            <a:endParaRPr lang="en-US"/>
          </a:p>
        </p:txBody>
      </p:sp>
    </p:spTree>
    <p:extLst>
      <p:ext uri="{BB962C8B-B14F-4D97-AF65-F5344CB8AC3E}">
        <p14:creationId xmlns:p14="http://schemas.microsoft.com/office/powerpoint/2010/main" val="3016791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25" y="0"/>
            <a:ext cx="4057650" cy="3043238"/>
          </a:xfrm>
        </p:spPr>
      </p:sp>
      <p:sp>
        <p:nvSpPr>
          <p:cNvPr id="3" name="Notes Placeholder 2"/>
          <p:cNvSpPr>
            <a:spLocks noGrp="1"/>
          </p:cNvSpPr>
          <p:nvPr>
            <p:ph type="body" idx="1"/>
          </p:nvPr>
        </p:nvSpPr>
        <p:spPr>
          <a:xfrm>
            <a:off x="697678" y="3043238"/>
            <a:ext cx="5462644" cy="3701450"/>
          </a:xfrm>
        </p:spPr>
        <p:txBody>
          <a:bodyPr/>
          <a:lstStyle/>
          <a:p>
            <a:pPr algn="just"/>
            <a:r>
              <a:rPr lang="tr-TR" noProof="1"/>
              <a:t>Filogenetik biyolojik çeşitliliğin arkasındaki</a:t>
            </a:r>
            <a:r>
              <a:rPr lang="tr-TR" baseline="0" noProof="1"/>
              <a:t> evrimsel geçmişin çalışılması ya da tahminlenmesidir.</a:t>
            </a:r>
            <a:r>
              <a:rPr lang="en-US" baseline="0" noProof="1"/>
              <a:t> </a:t>
            </a:r>
            <a:endParaRPr lang="tr-TR" baseline="0" noProof="1"/>
          </a:p>
        </p:txBody>
      </p:sp>
      <p:sp>
        <p:nvSpPr>
          <p:cNvPr id="4" name="Slide Number Placeholder 3"/>
          <p:cNvSpPr>
            <a:spLocks noGrp="1"/>
          </p:cNvSpPr>
          <p:nvPr>
            <p:ph type="sldNum" sz="quarter" idx="10"/>
          </p:nvPr>
        </p:nvSpPr>
        <p:spPr>
          <a:xfrm>
            <a:off x="3891047" y="8678779"/>
            <a:ext cx="2958932" cy="471656"/>
          </a:xfrm>
        </p:spPr>
        <p:txBody>
          <a:bodyPr/>
          <a:lstStyle/>
          <a:p>
            <a:fld id="{6FCEDD98-BD0A-40C4-BFE7-89F23E9772FB}" type="slidenum">
              <a:rPr lang="en-US" smtClean="0"/>
              <a:t>4</a:t>
            </a:fld>
            <a:endParaRPr lang="en-US"/>
          </a:p>
        </p:txBody>
      </p:sp>
    </p:spTree>
    <p:extLst>
      <p:ext uri="{BB962C8B-B14F-4D97-AF65-F5344CB8AC3E}">
        <p14:creationId xmlns:p14="http://schemas.microsoft.com/office/powerpoint/2010/main" val="4189608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noProof="1"/>
              <a:t>MP olası tüm ağaçlar arasında hangi ağaçların en iyi olduğuna karar</a:t>
            </a:r>
            <a:r>
              <a:rPr lang="en-US" baseline="0" noProof="1"/>
              <a:t> vermek için </a:t>
            </a:r>
            <a:r>
              <a:rPr lang="en-US" noProof="1"/>
              <a:t>optimallik kriteri</a:t>
            </a:r>
            <a:r>
              <a:rPr lang="en-US" baseline="0" noProof="1"/>
              <a:t> kullanan bir filogenetik çıkarım yöntemidir. Analiz edilecek dizi sayısı çok fazla olduğun</a:t>
            </a:r>
            <a:r>
              <a:rPr lang="tr-TR" baseline="0" noProof="1"/>
              <a:t>d</a:t>
            </a:r>
            <a:r>
              <a:rPr lang="en-US" baseline="0" noProof="1"/>
              <a:t>a olası ağaç sayısı da arttığından araştırılan ağaç </a:t>
            </a:r>
            <a:r>
              <a:rPr lang="tr-TR" baseline="0" noProof="1"/>
              <a:t>alanını</a:t>
            </a:r>
            <a:r>
              <a:rPr lang="en-US" baseline="0" noProof="1"/>
              <a:t> daraltmak için höristik yöntemlere başvurulur. MP’nin arkasındaki mantık bir gözlemi açıklamak için kullanılan en iyi hipotezin en az varsayıma ihtiyaç gösteren hipotez olduğu fikridir. Bu mantığın kökleri bir Orta Çağ Fransisken rahibi olan Ockhamlı William’a kadar uzanır (Ockham’ın usturası) ve şu anda genel olarak bir bilimsel yöntem olarak kullanılmaktadır. MP yöntemini ağaç yapmak üzere ilk kullanan ve dünyaya tanıtan Edwards and Cavalli-Sforza (1963) olmuştur. Ancak onlar bu yönteme minimum evolution demişlerdir (mesafe temelli bir yöntem olan minimum evolution yöntemiyle karıştırmayınız).  Bu süreçte çok çeşitli MP tipleri ortaya çıkmıştır. Burada Fitch parsimonisi üzerinde duracağız. Bunda herhangi iki karakter durumu arasındaki değişim mümkündür ve tüm değişimler eşit bir şekilde sayılır. MP analizi için her karakter</a:t>
            </a:r>
            <a:r>
              <a:rPr lang="tr-TR" baseline="0" noProof="1"/>
              <a:t> (alignment bölgesi)</a:t>
            </a:r>
            <a:r>
              <a:rPr lang="en-US" baseline="0" noProof="1"/>
              <a:t> için söz konusu olan karakter durumu bir ağaç topolojisi üzerinde haritalanır ve bu arada varsayılan değişimler (basamaklar) minimize edilir ve sayılır.</a:t>
            </a:r>
            <a:endParaRPr lang="tr-TR" baseline="0" noProof="1"/>
          </a:p>
        </p:txBody>
      </p:sp>
      <p:sp>
        <p:nvSpPr>
          <p:cNvPr id="4" name="Slide Number Placeholder 3"/>
          <p:cNvSpPr>
            <a:spLocks noGrp="1"/>
          </p:cNvSpPr>
          <p:nvPr>
            <p:ph type="sldNum" sz="quarter" idx="10"/>
          </p:nvPr>
        </p:nvSpPr>
        <p:spPr/>
        <p:txBody>
          <a:bodyPr/>
          <a:lstStyle/>
          <a:p>
            <a:fld id="{6FCEDD98-BD0A-40C4-BFE7-89F23E9772FB}" type="slidenum">
              <a:rPr lang="en-US" smtClean="0"/>
              <a:t>40</a:t>
            </a:fld>
            <a:endParaRPr lang="en-US"/>
          </a:p>
        </p:txBody>
      </p:sp>
    </p:spTree>
    <p:extLst>
      <p:ext uri="{BB962C8B-B14F-4D97-AF65-F5344CB8AC3E}">
        <p14:creationId xmlns:p14="http://schemas.microsoft.com/office/powerpoint/2010/main" val="3468167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noProof="1"/>
              <a:t>MP skoru olası tüm topolojiler üzerinden ölçülür ve en az sayıda basamağa sahip olan ağaçlar en parsimonious (c</a:t>
            </a:r>
            <a:r>
              <a:rPr lang="tr-TR" baseline="0" noProof="1"/>
              <a:t>i</a:t>
            </a:r>
            <a:r>
              <a:rPr lang="en-US" baseline="0" noProof="1"/>
              <a:t>mri, pinti, eli sıkı) ağaçlar olarak seçilir. Topolojiler arasında sadece farklı basamak sayıları üreten karakterler bilgi verici olarak </a:t>
            </a:r>
            <a:r>
              <a:rPr lang="tr-TR" baseline="0" noProof="1"/>
              <a:t>k</a:t>
            </a:r>
            <a:r>
              <a:rPr lang="en-US" baseline="0" noProof="1"/>
              <a:t>abul edilir ve diğer tüm karakterler analizden çıkarılır. Bilgi verici karakterler en az iki farklı karakter durumu olanlar, herbiri en az iki uçta görülenlerdır. MP analizi için en sık kullanılan yazılımlar PAUP* ve TNT’dir.</a:t>
            </a:r>
          </a:p>
          <a:p>
            <a:pPr algn="just"/>
            <a:endParaRPr lang="en-US" baseline="0" noProof="1"/>
          </a:p>
          <a:p>
            <a:pPr algn="just"/>
            <a:r>
              <a:rPr lang="en-US" baseline="0" noProof="1"/>
              <a:t>MP anlaşılması kolay bir yöntemdir ve bu kolaylığı nedeniyle etkili ve hızlı algoritmalar üretilmiştir. Ancak evrimsel model kullanılmayışı bu yöntemin önemli bir eksiğidir. Simülasyon çalışmaları ML çıkarımlarına dayalı model tabanlı yaklaşımların filogeni yapımında MP’den daha üstün olduğunu göstermiştir. Ancak MP yöntemleri var/yok şeklindeki genom seviye karakter örütünlerinin (örn. retrotranspozonlar ya da microRNAlar) filogenetik yapımında hala kullanılmaktadır.</a:t>
            </a:r>
          </a:p>
        </p:txBody>
      </p:sp>
      <p:sp>
        <p:nvSpPr>
          <p:cNvPr id="4" name="Slide Number Placeholder 3"/>
          <p:cNvSpPr>
            <a:spLocks noGrp="1"/>
          </p:cNvSpPr>
          <p:nvPr>
            <p:ph type="sldNum" sz="quarter" idx="10"/>
          </p:nvPr>
        </p:nvSpPr>
        <p:spPr/>
        <p:txBody>
          <a:bodyPr/>
          <a:lstStyle/>
          <a:p>
            <a:fld id="{6FCEDD98-BD0A-40C4-BFE7-89F23E9772FB}" type="slidenum">
              <a:rPr lang="en-US" smtClean="0"/>
              <a:t>41</a:t>
            </a:fld>
            <a:endParaRPr lang="en-US"/>
          </a:p>
        </p:txBody>
      </p:sp>
    </p:spTree>
    <p:extLst>
      <p:ext uri="{BB962C8B-B14F-4D97-AF65-F5344CB8AC3E}">
        <p14:creationId xmlns:p14="http://schemas.microsoft.com/office/powerpoint/2010/main" val="1824282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Eğer geri ya da paralel mutasyon yoksa (homoplazi yoksa) ve incelenen nükleotidlerin sayısı (</a:t>
            </a:r>
            <a:r>
              <a:rPr lang="tr-TR" i="1" noProof="1"/>
              <a:t>n</a:t>
            </a:r>
            <a:r>
              <a:rPr lang="tr-TR" i="0" noProof="1"/>
              <a:t>) çok büyükse MP yöntemlerinin doğru ağacı üretmesi beklenir. Ancak uygulamada nükleotid dizileri genellikle geri ve paralel mutasyona maruz kalır ve </a:t>
            </a:r>
            <a:r>
              <a:rPr lang="tr-TR" i="1" noProof="1"/>
              <a:t>n</a:t>
            </a:r>
            <a:r>
              <a:rPr lang="tr-TR" i="0" noProof="1"/>
              <a:t> küçük olabilmektedir. Bu durumda MP’nin verdiği topolojilerin doğruluğu da azalacaktır. Dahası nükleotid değişim oranı evrimsel soylar arasında büyük değişiklik gösteriyorsa, incelenen nükleotid sayısı sonsuz olsa bile MP yöntemleri doğru olmayan topolojiler üretir. Bazı koşullar altında değişim oranı tüm soylar arasında sabit olsa bile bu durum gerçekleşebilmektedir. Bu durumda doğru ağacın uzun (ya da kısa) dalları birleşme ya da birbirini cezbetme eğilimi gösterir. Bu nedenle bu olgu uzun dal ya da kısa dal çekimi olarak adlandırılır (Nei &amp; Kumar 2000).</a:t>
            </a:r>
          </a:p>
          <a:p>
            <a:pPr algn="just"/>
            <a:endParaRPr lang="tr-TR" i="0" noProof="1"/>
          </a:p>
          <a:p>
            <a:pPr algn="just"/>
            <a:r>
              <a:rPr lang="tr-TR" i="0" noProof="1"/>
              <a:t>Bunlara rağmen MP yöntemlerinin birçok avantajı da bulunmaktadır. Öncelikle mesafe ve likelihood yöntemlerindeki nükleotid ya da amino asit değişimi için gereken çeşitli varsayımlardan azadedir. Herhangi bir matematiksel model gerçeğe kaba bir yaklaşım olduğundan, dizi farklılaşması az olduğunda, modelden azade yöntemler diğerlerine göre daha güvenilir olabilmektedir. Aslında bilgisayar simülasyonları (1) dizi farklılaşması az olduğunda, (2) nükleotid değişim oranı az çok düşük olduğunda ve (3) incelenen nükleotid sayısı büyük olduğunda MP yöntemlerinin doğru topolojiyi yakalamada genelde mesafe yöntemlerinden daha başarılı olduğunu göstermektedir. Dahası tutumluluk analizi insersiyon ve insersiyon/delesyon gibi bazı moleküler veri tipleri için oldukça kullanışlıdır (Nei &amp; Kumar 2000).</a:t>
            </a:r>
          </a:p>
          <a:p>
            <a:pPr algn="just"/>
            <a:endParaRPr lang="tr-TR" i="0" noProof="1"/>
          </a:p>
          <a:p>
            <a:pPr algn="just"/>
            <a:r>
              <a:rPr lang="tr-TR" i="0" noProof="1"/>
              <a:t>Çok sayıda farklı MP yöntemi vardır. Bunları unweighted ve weighted MP olarak sınıflandırabiliriz. Unweighted MP yöntemlerinde nükleotid ya da amino asit değişimlerinin tüm yönlerde eşit ya da neredeyse eşit olasılıkta olduğunu varsayar. Ancak gerçekte belli değişimler (örn. transisyonel değişimler) diğer değişimlerden (örn. transversiyonel değişimlerden) daha sık gerçekleşir. Bu nedenle belli bir topoloji için minimum değişim sayısı hesaplanırken farklı değişim tiplerine farklı ağırlık vermek mantıklıdır. Bu yaklaşımı kullanan MP yöntemleri ağırlıklandırılmış MP yöntemleridir (Nei &amp; Kumar 2000).</a:t>
            </a:r>
          </a:p>
          <a:p>
            <a:pPr algn="just"/>
            <a:endParaRPr lang="tr-TR" i="0" noProof="1"/>
          </a:p>
          <a:p>
            <a:pPr algn="just"/>
            <a:r>
              <a:rPr lang="tr-TR" noProof="1"/>
              <a:t>Analizde kullanılan dizi hızlı ve yavaş evrilen bölgeler içeriyorsa yavaş evrilen bölgeler içeren diziler, uzak akraba diziler çalışılırken MP ağacı oluşturmada daha kullanışlıdır. Bu bakımdan yavaş evrilen bölgelere daha fazla ağırlık verirsek daha güvenilir bir ağaç oluşturabiliriz (Nei &amp; Kumar 2000). Örneğin protein şifreleyen genlerin birinci, ikinci ve üçüncü kodon pozisyonlarındaki nükleotidlerin farklı oranlarda evrildiği bilinmektedir. Bu nedenle birinci, ikinci ve üçüncü pozisyonlara sırasıya w1 = 3, w2 = 5 ve w3 = 1 ağırlıkları verilebilir. Bu ağırlıklar genden gene değişebilir. Genel olarak, bir genin işlevsel olarak daha az önemli kısımları daha önemli kısımlarından daha hızlı evrilir. Bu bakımdan işlevsel olarak daha az önemli olan dizilere daha az ağırlık verilebilir (Nei &amp; Kumar 2000).</a:t>
            </a:r>
          </a:p>
          <a:p>
            <a:pPr algn="just"/>
            <a:endParaRPr lang="tr-TR" noProof="1"/>
          </a:p>
          <a:p>
            <a:pPr algn="just"/>
            <a:r>
              <a:rPr lang="tr-TR" noProof="1"/>
              <a:t>Ağırlıklandırılmış tutumluluk belli bir bölgedeki farklı nükleotid değişim tiplerine farklı ağırlıkların verilmesini de sağlar. Örneğin transisyon genelde transversiyondan daha sık gerçekleşir. Bu durumda nükleotid değişimi ağırlık matrisi oluşturulur (soldaki tablo). Eğer transisyon transversiyondan iki kat fazla gerçekleşiyorsa </a:t>
            </a:r>
            <a:r>
              <a:rPr lang="tr-TR" i="1" noProof="1"/>
              <a:t>w</a:t>
            </a:r>
            <a:r>
              <a:rPr lang="tr-TR" i="0" noProof="1"/>
              <a:t> = 2 diyebiliriz. Sağdaki tabloda tüm transisyonel değişimlere 0 ve tüm transversiyonel değişimlere 1 verilmiştir. Böylece transisyonel değişimler tamamen görmezden gelinmiştir. Bu tip MP yöntemi transversiyon tutumluluğu olarak bilinir.</a:t>
            </a:r>
          </a:p>
          <a:p>
            <a:pPr algn="just"/>
            <a:endParaRPr lang="tr-TR" i="0" noProof="1"/>
          </a:p>
          <a:p>
            <a:pPr algn="just"/>
            <a:r>
              <a:rPr lang="tr-TR" i="0" noProof="1"/>
              <a:t>Yavaş evrilen bölgeler ya da yavaş değişim gösteren nükleotid değişim tipleri uzak akraba dizileri çalışılırken bilgi verici olmaktadır. Yakın akraba dizileri çalışılırken ise hızlı evrilen diziler ya da nükleotid değişim tipleri daha bilgi verici olmaktadır.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42</a:t>
            </a:fld>
            <a:endParaRPr lang="en-US"/>
          </a:p>
        </p:txBody>
      </p:sp>
    </p:spTree>
    <p:extLst>
      <p:ext uri="{BB962C8B-B14F-4D97-AF65-F5344CB8AC3E}">
        <p14:creationId xmlns:p14="http://schemas.microsoft.com/office/powerpoint/2010/main" val="2240072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noProof="1"/>
              <a:t>Likelihood fonksiyonu</a:t>
            </a:r>
            <a:r>
              <a:rPr lang="en-US" baseline="0" noProof="1"/>
              <a:t> mevcut parametreler altında verinin olasılığı şeklinde tanımlanır</a:t>
            </a:r>
            <a:r>
              <a:rPr lang="tr-TR" baseline="0" noProof="1"/>
              <a:t>. Likelihood belli bir evrim modeli altında dizilerin belli bir ağaçtaki olasılıklarını verir. Dizilerin belli bir ağaçtaki olasılığı arttıkça, ağacın tercih edilirliği de artar.</a:t>
            </a:r>
            <a:r>
              <a:rPr lang="en-US" baseline="0" noProof="1"/>
              <a:t> İstatistikçi R. A. Fisher tarafından 1920lerde geliştirilmiştir.</a:t>
            </a:r>
            <a:r>
              <a:rPr lang="tr-TR" baseline="0" noProof="1"/>
              <a:t> Kullanıcı evrim modelini seçebildiğinden farklı gruplara ya da diğer koşullara göre ayarlamalar yapılabilir.</a:t>
            </a:r>
            <a:r>
              <a:rPr lang="en-US" baseline="0" noProof="1"/>
              <a:t> Bir ML analizinde ağaç topolojisi ve dal uzunlukları, verinin (dizi alignment’ı) gözlediğimiz şekliyle evrilmesi en olası olacak şekilde aranır. ML analizlerinin iki basamağı bulunur. Birincisi belli bir ağaç topolojisi için her dalın uzunluğu ve dizi evrimi ev</a:t>
            </a:r>
            <a:r>
              <a:rPr lang="tr-TR" baseline="0" noProof="1"/>
              <a:t>r</a:t>
            </a:r>
            <a:r>
              <a:rPr lang="en-US" baseline="0" noProof="1"/>
              <a:t>imsel model parametreleri optimize edilmelidir. Bunların ikincisi genellike model test sürecinde yapılır. İkinci basamakta ise olası tüm topolojiler arasındaki en muhtemel topoloji likelihood </a:t>
            </a:r>
            <a:r>
              <a:rPr lang="en-US" i="1" baseline="0" noProof="1"/>
              <a:t>L</a:t>
            </a:r>
            <a:r>
              <a:rPr lang="en-US" i="0" baseline="0" noProof="1"/>
              <a:t>’nin optimallik kriteri olarak kullanılmasıyla bulunmalıdır. </a:t>
            </a:r>
            <a:r>
              <a:rPr lang="en-US" i="1" baseline="0" noProof="1"/>
              <a:t>L</a:t>
            </a:r>
            <a:r>
              <a:rPr lang="en-US" i="0" baseline="0" noProof="1"/>
              <a:t>’nin hesaplanması çok zaman alır ancak Felsenstein (1981) moleküler filogenetik için ML analizlerini daha yapılabilir hale getiren bir ML algoritması (budama algoritması) geliştirmiştir. Bu yaklaşım kullanılırken, farklı bölgeler ve soylar arasındaki evrimin birbirinden bağımsız olduğu varsayılır. Öncelikle belli bir topoloji, belli dal uzunlukları ve seçilmiş bir evrimsel model için likelihood hesaplanır. Tek bir bölge için olan olasılık her senaryonun olasılıklarının, iç düğümlerde ortaya çıkmış olabilecek tüm nükleoitd olasılıklarının toplamıdır. Bunun anlamı şudur: Uçlardan köke hesaplama yaparak olası her karakter durumunun, söz konusu mutasyon modeli altında, her ara düğümde bulunma olasılığı hesaplanmalıdır. Likelihood </a:t>
            </a:r>
            <a:r>
              <a:rPr lang="en-US" i="1" baseline="0" noProof="1"/>
              <a:t>L</a:t>
            </a:r>
            <a:r>
              <a:rPr lang="en-US" i="0" baseline="0" noProof="1"/>
              <a:t> bölge başına yapılan likelihood hesaplamalarının bir ürünüdür. Bu sayılar çok küçük olduğundan genellikle likelihood’un negati</a:t>
            </a:r>
            <a:r>
              <a:rPr lang="tr-TR" i="0" baseline="0" noProof="1"/>
              <a:t>f</a:t>
            </a:r>
            <a:r>
              <a:rPr lang="en-US" i="0" baseline="0" noProof="1"/>
              <a:t> logaritması kullanılır</a:t>
            </a:r>
            <a:r>
              <a:rPr lang="tr-TR" i="0" baseline="0" noProof="1"/>
              <a:t>. Bu durumda değer ne kadar az negatifse, olasılık da o kadar yüksektir.</a:t>
            </a:r>
            <a:r>
              <a:rPr lang="en-US" i="0" baseline="0" noProof="1"/>
              <a:t> En iyi likelihood değerini veren topoloji ise optimallik kriteri ile seçilir.</a:t>
            </a:r>
          </a:p>
          <a:p>
            <a:pPr algn="l"/>
            <a:endParaRPr lang="en-US" i="0" baseline="0" noProof="1"/>
          </a:p>
          <a:p>
            <a:pPr algn="just"/>
            <a:r>
              <a:rPr lang="en-US" i="0" baseline="0" noProof="1"/>
              <a:t>ML analizleri filogenomikte en yaygın kullanılan yöntemdir. 2000’lerin başlarında ML hesaplama zorluklarına sahipti</a:t>
            </a:r>
            <a:r>
              <a:rPr lang="tr-TR" i="0" baseline="0" noProof="1"/>
              <a:t>. Olası tüm ağaçlar hesaba katıldığından yoğun bir hesaplama yükü bulunmaktadır. </a:t>
            </a:r>
            <a:r>
              <a:rPr lang="en-US" i="0" baseline="0" noProof="1"/>
              <a:t>Ancak bilgisayar teknolojisindeki gelişmeler, yüksek performan</a:t>
            </a:r>
            <a:r>
              <a:rPr lang="tr-TR" i="0" baseline="0" noProof="1"/>
              <a:t>s</a:t>
            </a:r>
            <a:r>
              <a:rPr lang="en-US" i="0" baseline="0" noProof="1"/>
              <a:t>lı hesaplama kümelerinin ortaya çıkması ve özellikle de yazılımlar ML analizlerini çok büyük veri setleri için de yapılabilir hale getirdi. RAXML, EXAML, PHYML, FASTTREE, IQ-TREE bu yazılımlardan bazılarıdır.</a:t>
            </a:r>
            <a:endParaRPr lang="tr-TR" i="0" baseline="0" noProof="1"/>
          </a:p>
          <a:p>
            <a:pPr algn="just"/>
            <a:endParaRPr lang="tr-TR" i="0" baseline="0" noProof="1"/>
          </a:p>
          <a:p>
            <a:pPr marL="0" marR="0" lvl="0" indent="0" algn="just" defTabSz="914400" rtl="0" eaLnBrk="1" fontAlgn="auto" latinLnBrk="0" hangingPunct="1">
              <a:lnSpc>
                <a:spcPct val="100000"/>
              </a:lnSpc>
              <a:spcBef>
                <a:spcPts val="0"/>
              </a:spcBef>
              <a:spcAft>
                <a:spcPts val="0"/>
              </a:spcAft>
              <a:buClrTx/>
              <a:buSzTx/>
              <a:buFontTx/>
              <a:buNone/>
              <a:tabLst/>
              <a:defRPr/>
            </a:pPr>
            <a:r>
              <a:rPr lang="en-US" i="0" noProof="1"/>
              <a:t>Bir ağaç topolojisi için likelihood hesaplamak ve dal uzunluklarını optimize etmek zaman alan bir iştir. En yüksek likelihood’a sahip topolojiyi</a:t>
            </a:r>
            <a:r>
              <a:rPr lang="en-US" i="0" baseline="0" noProof="1"/>
              <a:t> bulmak için olası tüm topolojileri incelemek küçük veri setleri için bile imkansızdır.  Benzer şekilde MP analizlerinde, büyük veri setlerinde olası tüm topolojileri araştırmak mümkün değildir. Bu nedenle, tüm ağaçların sadece bir kısmını incelerken, aynı zamanda incelene</a:t>
            </a:r>
            <a:r>
              <a:rPr lang="tr-TR" i="0" baseline="0" noProof="1"/>
              <a:t>n</a:t>
            </a:r>
            <a:r>
              <a:rPr lang="en-US" i="0" baseline="0" noProof="1"/>
              <a:t> bu kısmın en iyi ağacı içerme şansını artıran höristik yöntemler kullanılmaktadır. Tipik olarak höristik aramaya başlamak için mantıklı bir başlangıç ağacı hesaplanır. Örneğin yaygın bir şekilde kullanılan RAXML yazılımında bu başlangıç ağacı bir MP analizi ile çıkarsanır. Ancak bu NJ ile ya da rastgele olarak da yapılabilir. Çoğu höristik yöntem bu başlangıç ağacını değiştirmek ve filogeni çıkarımı için yeni ağaçlar hesaplamak için yeniden düzenleme işlemleri kullanır. Özel yeniden düzenleme kuralları kullanılarak, başlangıç ağacına göre, farklı ama her zaman makul sayılar üretilir. En popüler höristik ağaç yeniden düzenleme işlemleri nearest neighbour interchange (NNI), subtree pruning and regrafting (SPR) ve tree-bisection and reconnection (TBR)’dır. </a:t>
            </a:r>
            <a:endParaRPr lang="tr-TR" i="0" noProof="1"/>
          </a:p>
        </p:txBody>
      </p:sp>
      <p:sp>
        <p:nvSpPr>
          <p:cNvPr id="4" name="Slide Number Placeholder 3"/>
          <p:cNvSpPr>
            <a:spLocks noGrp="1"/>
          </p:cNvSpPr>
          <p:nvPr>
            <p:ph type="sldNum" sz="quarter" idx="10"/>
          </p:nvPr>
        </p:nvSpPr>
        <p:spPr/>
        <p:txBody>
          <a:bodyPr/>
          <a:lstStyle/>
          <a:p>
            <a:fld id="{6FCEDD98-BD0A-40C4-BFE7-89F23E9772FB}" type="slidenum">
              <a:rPr lang="en-US" smtClean="0"/>
              <a:t>43</a:t>
            </a:fld>
            <a:endParaRPr lang="en-US"/>
          </a:p>
        </p:txBody>
      </p:sp>
    </p:spTree>
    <p:extLst>
      <p:ext uri="{BB962C8B-B14F-4D97-AF65-F5344CB8AC3E}">
        <p14:creationId xmlns:p14="http://schemas.microsoft.com/office/powerpoint/2010/main" val="4221464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i="0" noProof="1"/>
              <a:t>Likelihood belli bir hipotez (ve evrimsel model) altında verinin gözlenme olasılığını tanımlarken, BI kullanarak belli bir veriye</a:t>
            </a:r>
            <a:r>
              <a:rPr lang="en-US" i="0" baseline="0" noProof="1"/>
              <a:t> göre hipotezin olasılığı tanımlanır (yani</a:t>
            </a:r>
            <a:r>
              <a:rPr lang="tr-TR" i="0" baseline="0" noProof="1"/>
              <a:t> BI maksimum likelihood tabanlıdır ama önsel olasılıkları –hipotezin önceki bilgiye göre olasılığı- da dahil eden bir yaklaşımdır</a:t>
            </a:r>
            <a:r>
              <a:rPr lang="en-US" i="0" baseline="0" noProof="1"/>
              <a:t>). BI için ön</a:t>
            </a:r>
            <a:r>
              <a:rPr lang="tr-TR" i="0" baseline="0" noProof="1"/>
              <a:t>sel</a:t>
            </a:r>
            <a:r>
              <a:rPr lang="en-US" i="0" baseline="0" noProof="1"/>
              <a:t> ve ardıl olasılıklar ayırt edilmelidir. Ön</a:t>
            </a:r>
            <a:r>
              <a:rPr lang="tr-TR" i="0" baseline="0" noProof="1"/>
              <a:t>sel</a:t>
            </a:r>
            <a:r>
              <a:rPr lang="en-US" i="0" baseline="0" noProof="1"/>
              <a:t> olasılıklar BI analizinden önce yapılan varsayımlardır. Bu ön</a:t>
            </a:r>
            <a:r>
              <a:rPr lang="tr-TR" i="0" baseline="0" noProof="1"/>
              <a:t>sel</a:t>
            </a:r>
            <a:r>
              <a:rPr lang="en-US" i="0" baseline="0" noProof="1"/>
              <a:t> olasılıklar daha sonra analiz edilen veriye göre güncellenir ve ardıl olasılıklar BI’nın sonucudur. Bayes teoremini filogenetik bağlamda kullanarak ardıl olasılık hesaplanabilir. Bunun için </a:t>
            </a:r>
            <a:r>
              <a:rPr lang="tr-TR" i="0" baseline="0" noProof="1"/>
              <a:t>önsel</a:t>
            </a:r>
            <a:r>
              <a:rPr lang="en-US" i="0" baseline="0" noProof="1"/>
              <a:t> olasılık ile gözlenen verinin likelihood’u çarpılır ve bunun sonucu normalleştirici bir sabit olarak kullanılarak paydaya yazılır.</a:t>
            </a:r>
          </a:p>
          <a:p>
            <a:pPr algn="just"/>
            <a:endParaRPr lang="tr-TR" i="0" baseline="0" noProof="1"/>
          </a:p>
          <a:p>
            <a:pPr algn="just"/>
            <a:r>
              <a:rPr lang="en-US" i="0" baseline="0" noProof="1"/>
              <a:t>Bu formülden kolaylıkla anlaşılacağı gibi, ağaç hipotezlerine farklı öncül olasılıkların verilmesinin ardıl olasılıklar üzerinde büyük etkisi olacaktır. Bu sorunu aşmak için sabit öncüller kullanılır; yani tüm ağaç topolojileri aynı </a:t>
            </a:r>
            <a:r>
              <a:rPr lang="tr-TR" i="0" baseline="0" noProof="1"/>
              <a:t>önsel</a:t>
            </a:r>
            <a:r>
              <a:rPr lang="en-US" i="0" baseline="0" noProof="1"/>
              <a:t> olasılığa sahiptir. Böylece ardıl olasılıklardaki tüm farklılıklar likelihood fonksiyonundan kaynaklanır. Yani ilk bakışta BI’da da ML’de olduğu gibi likelihood ön plandaymış gibi görünebilir ancak iki analizin dizi evrim modellerinin parametrelerini kullanma biçimleri arasında çok temel bir fark vardır. ML birleşik tahminleme yapar: Tüm parametreler için likelihood birkerede optimize edilir. Bu durumda, bir parametrenin likelihood’u diğer tüm parametrelerin likelihood tahmini</a:t>
            </a:r>
            <a:r>
              <a:rPr lang="tr-TR" i="0" baseline="0" noProof="1"/>
              <a:t>n</a:t>
            </a:r>
            <a:r>
              <a:rPr lang="en-US" i="0" baseline="0" noProof="1"/>
              <a:t>e bağımlıdır. Bunun tersine BI ma</a:t>
            </a:r>
            <a:r>
              <a:rPr lang="tr-TR" i="0" baseline="0" noProof="1"/>
              <a:t>r</a:t>
            </a:r>
            <a:r>
              <a:rPr lang="en-US" i="0" baseline="0" noProof="1"/>
              <a:t>jinal tahminleme yapar: Herhangi bir parametrenin ardıl olasılığı diğer parametrelerden bağımsız olarak hesaplanır. Yani sabit öncüller ve aynı modeler kullanılsa bile ML ve BI, birleşik ve marjinal likelihood tahminleme arasındaki farklardan ötürü, farklı filogenetik ağaç çıkarımı yapabilir.</a:t>
            </a:r>
          </a:p>
        </p:txBody>
      </p:sp>
      <p:sp>
        <p:nvSpPr>
          <p:cNvPr id="4" name="Slide Number Placeholder 3"/>
          <p:cNvSpPr>
            <a:spLocks noGrp="1"/>
          </p:cNvSpPr>
          <p:nvPr>
            <p:ph type="sldNum" sz="quarter" idx="10"/>
          </p:nvPr>
        </p:nvSpPr>
        <p:spPr/>
        <p:txBody>
          <a:bodyPr/>
          <a:lstStyle/>
          <a:p>
            <a:fld id="{6FCEDD98-BD0A-40C4-BFE7-89F23E9772FB}" type="slidenum">
              <a:rPr lang="en-US" smtClean="0"/>
              <a:t>44</a:t>
            </a:fld>
            <a:endParaRPr lang="en-US"/>
          </a:p>
        </p:txBody>
      </p:sp>
    </p:spTree>
    <p:extLst>
      <p:ext uri="{BB962C8B-B14F-4D97-AF65-F5344CB8AC3E}">
        <p14:creationId xmlns:p14="http://schemas.microsoft.com/office/powerpoint/2010/main" val="680287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i="0" noProof="1"/>
              <a:t>Likelihood belli bir hipotez (ve evrimsel model) altında verinin gözlenme olasılığını tanımlarken, BI kullanarak belli bir veriye</a:t>
            </a:r>
            <a:r>
              <a:rPr lang="en-US" i="0" baseline="0" noProof="1"/>
              <a:t> göre hipotezin olasılığı tanımlanır (yani</a:t>
            </a:r>
            <a:r>
              <a:rPr lang="tr-TR" i="0" baseline="0" noProof="1"/>
              <a:t> BI maksimum likelihood tabanlıdır ama önsel olasılıkları –hipotezin önceki bilgiye göre olasılığı- da dahil eden bir yaklaşımdır</a:t>
            </a:r>
            <a:r>
              <a:rPr lang="en-US" i="0" baseline="0" noProof="1"/>
              <a:t>). BI için ön</a:t>
            </a:r>
            <a:r>
              <a:rPr lang="tr-TR" i="0" baseline="0" noProof="1"/>
              <a:t>sel</a:t>
            </a:r>
            <a:r>
              <a:rPr lang="en-US" i="0" baseline="0" noProof="1"/>
              <a:t> ve ardıl olasılıklar ayırt edilmelidir. Ön</a:t>
            </a:r>
            <a:r>
              <a:rPr lang="tr-TR" i="0" baseline="0" noProof="1"/>
              <a:t>sel</a:t>
            </a:r>
            <a:r>
              <a:rPr lang="en-US" i="0" baseline="0" noProof="1"/>
              <a:t> olasılıklar BI analizinden önce yapılan varsayımlardır. Bu ön</a:t>
            </a:r>
            <a:r>
              <a:rPr lang="tr-TR" i="0" baseline="0" noProof="1"/>
              <a:t>sel</a:t>
            </a:r>
            <a:r>
              <a:rPr lang="en-US" i="0" baseline="0" noProof="1"/>
              <a:t> olasılıklar daha sonra analiz edilen veriye göre güncellenir ve ardıl olasılıklar BI’nın sonucudur. Bayes teoremini filogenetik bağlamda kullanarak ardıl olasılık hesaplanabilir. Bunun için </a:t>
            </a:r>
            <a:r>
              <a:rPr lang="tr-TR" i="0" baseline="0" noProof="1"/>
              <a:t>önsel</a:t>
            </a:r>
            <a:r>
              <a:rPr lang="en-US" i="0" baseline="0" noProof="1"/>
              <a:t> olasılık ile gözlenen verinin likelihood’u çarpılır ve bunun sonucu normalleştirici bir sabit olarak kullanılarak paydaya yazılır.</a:t>
            </a:r>
          </a:p>
          <a:p>
            <a:pPr algn="just"/>
            <a:endParaRPr lang="tr-TR" i="0" baseline="0" noProof="1"/>
          </a:p>
          <a:p>
            <a:pPr algn="just"/>
            <a:r>
              <a:rPr lang="en-US" i="0" baseline="0" noProof="1"/>
              <a:t>Bu formülden kolaylıkla anlaşılacağı gibi, ağaç hipotezlerine farklı öncül olasılıkların verilmesinin ardıl olasılıklar üzerinde büyük etkisi olacaktır. Bu sorunu aşmak için sabit öncüller kullanılır; yani tüm ağaç topolojileri aynı </a:t>
            </a:r>
            <a:r>
              <a:rPr lang="tr-TR" i="0" baseline="0" noProof="1"/>
              <a:t>önsel</a:t>
            </a:r>
            <a:r>
              <a:rPr lang="en-US" i="0" baseline="0" noProof="1"/>
              <a:t> olasılığa sahiptir. Böylece ardıl olasılıklardaki tüm farklılıklar likelihood fonksiyonundan kaynaklanır. Yani ilk bakışta BI’da da ML’de olduğu gibi likelihood ön plandaymış gibi görünebilir ancak iki analizin dizi evrim modellerinin parametrelerini kullanma biçimleri arasında çok temel bir fark vardır. ML birleşik tahminleme yapar: Tüm parametreler için likelihood birkerede optimize edilir. Bu durumda, bir parametrenin likelihood’u diğer tüm parametrelerin likelihood tahmini</a:t>
            </a:r>
            <a:r>
              <a:rPr lang="tr-TR" i="0" baseline="0" noProof="1"/>
              <a:t>n</a:t>
            </a:r>
            <a:r>
              <a:rPr lang="en-US" i="0" baseline="0" noProof="1"/>
              <a:t>e bağımlıdır. Bunun tersine BI ma</a:t>
            </a:r>
            <a:r>
              <a:rPr lang="tr-TR" i="0" baseline="0" noProof="1"/>
              <a:t>r</a:t>
            </a:r>
            <a:r>
              <a:rPr lang="en-US" i="0" baseline="0" noProof="1"/>
              <a:t>jinal tahminleme yapar: Herhangi bir parametrenin ardıl olasılığı diğer parametrelerden bağımsız olarak hesaplanır. Yani sabit öncüller ve aynı mode</a:t>
            </a:r>
            <a:r>
              <a:rPr lang="tr-TR" i="0" baseline="0" noProof="1"/>
              <a:t>l</a:t>
            </a:r>
            <a:r>
              <a:rPr lang="en-US" i="0" baseline="0" noProof="1"/>
              <a:t>ler kullanılsa bile ML ve BI, birleşik ve marjinal likelihood tahminleme arasındaki farklardan ötürü, farklı filogenetik ağaç çıkarımı yapabilir.</a:t>
            </a:r>
          </a:p>
        </p:txBody>
      </p:sp>
      <p:sp>
        <p:nvSpPr>
          <p:cNvPr id="4" name="Slide Number Placeholder 3"/>
          <p:cNvSpPr>
            <a:spLocks noGrp="1"/>
          </p:cNvSpPr>
          <p:nvPr>
            <p:ph type="sldNum" sz="quarter" idx="10"/>
          </p:nvPr>
        </p:nvSpPr>
        <p:spPr/>
        <p:txBody>
          <a:bodyPr/>
          <a:lstStyle/>
          <a:p>
            <a:fld id="{6FCEDD98-BD0A-40C4-BFE7-89F23E9772FB}" type="slidenum">
              <a:rPr lang="en-US" smtClean="0"/>
              <a:t>45</a:t>
            </a:fld>
            <a:endParaRPr lang="en-US"/>
          </a:p>
        </p:txBody>
      </p:sp>
    </p:spTree>
    <p:extLst>
      <p:ext uri="{BB962C8B-B14F-4D97-AF65-F5344CB8AC3E}">
        <p14:creationId xmlns:p14="http://schemas.microsoft.com/office/powerpoint/2010/main" val="3204628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i="0" baseline="0" noProof="1"/>
              <a:t>Bayes teoremini analitik olarak çözmek çok ağır bir hesaplama yüküdür</a:t>
            </a:r>
            <a:r>
              <a:rPr lang="tr-TR" i="0" baseline="0" noProof="1"/>
              <a:t>.</a:t>
            </a:r>
            <a:r>
              <a:rPr lang="en-US" i="0" baseline="0" noProof="1"/>
              <a:t> Ancak Markov chain Monte Carlo (MCMC) yaklaşımı ile ardıl olasılık hesabı BI’nın filogenide daha kolayca kullanılabilir olmasını sağlamıştır.</a:t>
            </a:r>
            <a:r>
              <a:rPr lang="tr-TR" i="0" baseline="0" noProof="1"/>
              <a:t> Bir MCMC yürürken ağaçlar ziyaret edilir ve bunların olasılıkları hesaplanır. Bunda, yeni bir durumun kabulü, bu yeni önerilen durumun önceki duruma göre olasılık oranı temel alınarak yapılır. Bu şekilde, farklı topolojiler olasılıklarıyla orantılı olacak şekilde ziyaret edilir ve sonuçta parametrelerin likelihood ve/veya ardıl olasılığının durağan olduğu bir bölgeye varır. Bu noktada zincir yakınsadı denir. Burn-in (henüz yakınsamaya ulaşılmamış olan MCMC üretimleri) atılmalıdır çünkü düşük olasılıklı durumlardan oluşmaktadır.</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tr-TR" i="0" baseline="0" noProof="1"/>
          </a:p>
          <a:p>
            <a:pPr marL="0" marR="0" lvl="0" indent="0" algn="just" defTabSz="914400" rtl="0" eaLnBrk="1" fontAlgn="auto" latinLnBrk="0" hangingPunct="1">
              <a:lnSpc>
                <a:spcPct val="100000"/>
              </a:lnSpc>
              <a:spcBef>
                <a:spcPts val="0"/>
              </a:spcBef>
              <a:spcAft>
                <a:spcPts val="0"/>
              </a:spcAft>
              <a:buClrTx/>
              <a:buSzTx/>
              <a:buFontTx/>
              <a:buNone/>
              <a:tabLst/>
              <a:defRPr/>
            </a:pPr>
            <a:r>
              <a:rPr lang="en-US" i="0" baseline="0" noProof="1"/>
              <a:t>Markov zinciri kullanılarak bir </a:t>
            </a:r>
            <a:r>
              <a:rPr lang="tr-TR" i="0" baseline="0" noProof="1"/>
              <a:t>grup</a:t>
            </a:r>
            <a:r>
              <a:rPr lang="en-US" i="0" baseline="0" noProof="1"/>
              <a:t> rastgele değişken üretilir; gelecek durumların olasılık dağılımı zincirdeki herhangi bir noktadaki mevcut duruma bağlıdır. Filogeni çıkarımında, Markov zinciri rastgele üretilmiş bir ağaç ile başlar. Zincirin ikinci basamağında önceki ağaca bakarak yeni bir ağaç türetilir. Buna öneri denir. Önerilen yeni ağaç Metropolis-Hastings algoritması temelinde belli bir özgün olasılıkla kabul edilir. Bunun anlamı kabaca, eğer daha iyi bir likelihood gösterirse genellikle kabul edilecek, daha kötü bir likelihood gösterirse de bazen kabul edilecektir.</a:t>
            </a:r>
            <a:r>
              <a:rPr lang="tr-TR" i="0" baseline="0" noProof="1"/>
              <a:t> E</a:t>
            </a:r>
            <a:r>
              <a:rPr lang="en-US" i="0" baseline="0" noProof="1"/>
              <a:t>ğer önerilen ağaç kabul edilirse artık yeni durum bu olacaktır</a:t>
            </a:r>
            <a:r>
              <a:rPr lang="tr-TR" i="0" baseline="0" noProof="1"/>
              <a:t> </a:t>
            </a:r>
            <a:r>
              <a:rPr lang="en-US" i="0" baseline="0" noProof="1"/>
              <a:t>ve zincirdeki bir sonraki basamağı önermekte kullanılacaktır. Reddedilirse mevcut ağaç kalır ve sonraki basamak için buna göre yeni bir ağaç önerilir. Böyle bir Markov zinciri hızlıca daha iyi ağaçlar üretir. Ancak bazı özel koşullarda daha iyi bir ağaç bulunamaz ve Markov zinciri durağan bir dağılıma sahip olur. Bu noktada, örneklenen tüm ağaçların (topolojiler + dal uzunlukları) optimum</a:t>
            </a:r>
            <a:r>
              <a:rPr lang="tr-TR" i="0" baseline="0" noProof="1"/>
              <a:t>a</a:t>
            </a:r>
            <a:r>
              <a:rPr lang="en-US" i="0" baseline="0" noProof="1"/>
              <a:t> yakın olması beklenir ve bir ağacın zincir tarafından ziyaret edilme sayısı bu ağacın ardıl olasılığının yaklaşık bir değeri olarak yorumlanır. Bu durağan dağılımdan bir diz</a:t>
            </a:r>
            <a:r>
              <a:rPr lang="tr-TR" i="0" baseline="0" noProof="1"/>
              <a:t>i</a:t>
            </a:r>
            <a:r>
              <a:rPr lang="en-US" i="0" baseline="0" noProof="1"/>
              <a:t> ağaç örneklenir (örneklenen diğer tüm ağaçlar burn-in olarak elenir) ve bir çoğunluk kurallı mutabakat ağacı oluşturulabilir. Bunda her düğümün sıklığı ardıl olaslığının yaklaşık değeridir.</a:t>
            </a:r>
            <a:r>
              <a:rPr lang="tr-TR" i="0" baseline="0" noProof="1"/>
              <a:t> </a:t>
            </a:r>
            <a:r>
              <a:rPr lang="en-US" i="0" baseline="0" noProof="1"/>
              <a:t>Zincir </a:t>
            </a:r>
            <a:r>
              <a:rPr lang="tr-TR" i="0" baseline="0" noProof="1"/>
              <a:t>lokal</a:t>
            </a:r>
            <a:r>
              <a:rPr lang="en-US" i="0" baseline="0" noProof="1"/>
              <a:t> optim</a:t>
            </a:r>
            <a:r>
              <a:rPr lang="tr-TR" i="0" baseline="0" noProof="1"/>
              <a:t>um</a:t>
            </a:r>
            <a:r>
              <a:rPr lang="en-US" i="0" baseline="0" noProof="1"/>
              <a:t> yaparsa bu yaklaşım sorunlu olacağından, genellikle dört Markov zinciri </a:t>
            </a:r>
            <a:r>
              <a:rPr lang="tr-TR" i="0" baseline="0" noProof="1"/>
              <a:t>(en az iki) </a:t>
            </a:r>
            <a:r>
              <a:rPr lang="en-US" i="0" baseline="0" noProof="1"/>
              <a:t>pararlel yürütülür.</a:t>
            </a:r>
          </a:p>
          <a:p>
            <a:pPr algn="just"/>
            <a:endParaRPr lang="en-US" i="0" baseline="0" noProof="1"/>
          </a:p>
          <a:p>
            <a:pPr algn="just"/>
            <a:r>
              <a:rPr lang="en-US" i="0" baseline="0" noProof="1"/>
              <a:t>MRBAYES filogeni BI’sı için sıklıkla kullanılan bir yazılımdır. </a:t>
            </a:r>
            <a:r>
              <a:rPr lang="tr-TR" i="0" baseline="0" noProof="1"/>
              <a:t>MrBayes allows the use of heated chains, which help the regular (cold) chain cross regions of low probability in the multi-dimensional space, hopefully escaping local optima, what is known as MCMCMC (Metropolis-coupled MCMC). </a:t>
            </a:r>
            <a:r>
              <a:rPr lang="en-US" i="0" baseline="0" noProof="1"/>
              <a:t>Bunun dışında PHYLOBAYES BI kullanır (CAT modeli vardır). BEAST de moleküler saat analizleri için ultrametrik ağaç üretmede BI kullanır.</a:t>
            </a:r>
          </a:p>
          <a:p>
            <a:pPr algn="just"/>
            <a:endParaRPr lang="en-US" i="0" baseline="0" noProof="1"/>
          </a:p>
          <a:p>
            <a:pPr algn="just"/>
            <a:r>
              <a:rPr lang="en-US" i="0" baseline="0" noProof="1"/>
              <a:t>Filogenomik veristelerinin Bayesçi analizleri özellikle moleküler saat analizleri için tercih edilmektedir. Bu alanda BEAST oldukça popüler olmuştur. Ağaç topolojisi elde etmeyi amaçlayan standart analizlerde ise ML iyi bir alternatifti</a:t>
            </a:r>
            <a:r>
              <a:rPr lang="tr-TR" i="0" baseline="0" noProof="1"/>
              <a:t>r</a:t>
            </a:r>
            <a:r>
              <a:rPr lang="en-US" i="0" baseline="0" noProof="1"/>
              <a:t> çünkü hızlıdır ve sonuçları da genellikle benzerdir. BI’daki en büyük sorun durağan hale gelmesi için zincirin ne kadar çalıştırılması gerektiği sorusudur. Özellikle büyük veri setleri için bunu belirlemek zordur. Dahası ardıl olasılıklar düğüm desteğini overestimate etmektedir ki bu da genellikle bootstrappingli bir ML analizini her halukarda gerekli kılar.</a:t>
            </a:r>
            <a:endParaRPr lang="tr-TR" i="0" noProof="1"/>
          </a:p>
        </p:txBody>
      </p:sp>
      <p:sp>
        <p:nvSpPr>
          <p:cNvPr id="4" name="Slide Number Placeholder 3"/>
          <p:cNvSpPr>
            <a:spLocks noGrp="1"/>
          </p:cNvSpPr>
          <p:nvPr>
            <p:ph type="sldNum" sz="quarter" idx="10"/>
          </p:nvPr>
        </p:nvSpPr>
        <p:spPr/>
        <p:txBody>
          <a:bodyPr/>
          <a:lstStyle/>
          <a:p>
            <a:fld id="{6FCEDD98-BD0A-40C4-BFE7-89F23E9772FB}" type="slidenum">
              <a:rPr lang="en-US" smtClean="0"/>
              <a:t>46</a:t>
            </a:fld>
            <a:endParaRPr lang="en-US"/>
          </a:p>
        </p:txBody>
      </p:sp>
    </p:spTree>
    <p:extLst>
      <p:ext uri="{BB962C8B-B14F-4D97-AF65-F5344CB8AC3E}">
        <p14:creationId xmlns:p14="http://schemas.microsoft.com/office/powerpoint/2010/main" val="1605923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1371600" y="1143000"/>
            <a:ext cx="3498850" cy="2624138"/>
          </a:xfrm>
        </p:spPr>
      </p:sp>
      <p:sp>
        <p:nvSpPr>
          <p:cNvPr id="3" name="Not Yer Tutucusu 2"/>
          <p:cNvSpPr>
            <a:spLocks noGrp="1"/>
          </p:cNvSpPr>
          <p:nvPr>
            <p:ph type="body" idx="1"/>
          </p:nvPr>
        </p:nvSpPr>
        <p:spPr>
          <a:xfrm>
            <a:off x="685800" y="3767138"/>
            <a:ext cx="5486400" cy="3600450"/>
          </a:xfrm>
        </p:spPr>
        <p:txBody>
          <a:bodyPr/>
          <a:lstStyle/>
          <a:p>
            <a:pPr algn="just"/>
            <a:r>
              <a:rPr lang="tr-TR" dirty="0"/>
              <a:t>Uzaklık yöntemleri ağaç arama yapmadığından bunu yapan yöntemlerin işlem süresinden çok daha kısa sürelerde mantıklı ağaçlar verebilmektedir. Ancak diziler arasındaki karşılaştırmalar tüm </a:t>
            </a:r>
            <a:r>
              <a:rPr lang="tr-TR" dirty="0" err="1"/>
              <a:t>alignment</a:t>
            </a:r>
            <a:r>
              <a:rPr lang="tr-TR" dirty="0"/>
              <a:t> uzunluğuna göre yapıldığından iki dizi arasındaki bazı özel farklar gözden kaçar; karakter tabanlı yöntemlerde (MP, ML, BI) çözünürlük daha yüksektir çünkü bunlar her karakterdeki </a:t>
            </a:r>
            <a:r>
              <a:rPr lang="tr-TR" dirty="0" err="1"/>
              <a:t>filogenetik</a:t>
            </a:r>
            <a:r>
              <a:rPr lang="tr-TR" dirty="0"/>
              <a:t> bilgiyi ayrı ayrı değerlendirir. Bununla birlikte, uzaklık yöntemleri tüm genom </a:t>
            </a:r>
            <a:r>
              <a:rPr lang="tr-TR" dirty="0" err="1"/>
              <a:t>filogenomik</a:t>
            </a:r>
            <a:r>
              <a:rPr lang="tr-TR" dirty="0"/>
              <a:t> analizinde ve diğer algoritmalar için ağaç arama başlatmada kullanılacak mantıklı topolojiler üretmede aşırı derecede yararlıdır.</a:t>
            </a:r>
          </a:p>
          <a:p>
            <a:pPr algn="just"/>
            <a:endParaRPr lang="tr-TR" dirty="0"/>
          </a:p>
          <a:p>
            <a:pPr algn="just"/>
            <a:r>
              <a:rPr lang="tr-TR" dirty="0" err="1"/>
              <a:t>MP’nin</a:t>
            </a:r>
            <a:r>
              <a:rPr lang="tr-TR" dirty="0"/>
              <a:t> ML ve </a:t>
            </a:r>
            <a:r>
              <a:rPr lang="tr-TR" dirty="0" err="1"/>
              <a:t>BI’ya</a:t>
            </a:r>
            <a:r>
              <a:rPr lang="tr-TR" dirty="0"/>
              <a:t> göre en önemli sorunu aynı bölgedeki çoklu nükleotid değişimlerini düzeltmemesidir. Bu da ayrılma zamanı çok eskiye dayanan dizilerde zaman içerisinde gerçekleşmiş olan değişim sayısını </a:t>
            </a:r>
            <a:r>
              <a:rPr lang="tr-TR" dirty="0" err="1"/>
              <a:t>underestimate</a:t>
            </a:r>
            <a:r>
              <a:rPr lang="tr-TR" dirty="0"/>
              <a:t> etmesine neden olur. Bu da dal uzunluklarını ve bazen de ağaç şeklini etkiler. Ayrıca MP ilişkili olmayan uzun dallara yanlış bir şekilde yakınlaşma etkisine (uzun dal çekimi) özellikle açıktır.</a:t>
            </a:r>
          </a:p>
          <a:p>
            <a:pPr algn="just"/>
            <a:endParaRPr lang="tr-TR" dirty="0"/>
          </a:p>
          <a:p>
            <a:pPr algn="just"/>
            <a:r>
              <a:rPr lang="tr-TR" dirty="0"/>
              <a:t>Tahminde kullanılan model fazla basitse ML tutarsız olabilmektedir. Örneğin </a:t>
            </a:r>
            <a:r>
              <a:rPr lang="tr-TR" dirty="0" err="1"/>
              <a:t>indeller</a:t>
            </a:r>
            <a:r>
              <a:rPr lang="tr-TR" dirty="0"/>
              <a:t> varsa ve bunlara kayıp veri olarak muamele edilirse </a:t>
            </a:r>
            <a:r>
              <a:rPr lang="tr-TR" dirty="0" err="1"/>
              <a:t>ML’in</a:t>
            </a:r>
            <a:r>
              <a:rPr lang="tr-TR" dirty="0"/>
              <a:t> doğruluğu garanti edilememektedir. Öte yandan, bazı parametreler için mantıklı önsel dağılım seçilmezse BI da tutarsız olabilmektedir.</a:t>
            </a:r>
          </a:p>
          <a:p>
            <a:pPr algn="just"/>
            <a:endParaRPr lang="tr-TR" dirty="0"/>
          </a:p>
          <a:p>
            <a:pPr algn="just"/>
            <a:r>
              <a:rPr lang="tr-TR" dirty="0"/>
              <a:t>Hülasa, model biliniyorsa ya da eldeki veriyi oluşturan gerçek evrim sürecinden çok farklı değilse </a:t>
            </a:r>
            <a:r>
              <a:rPr lang="tr-TR" dirty="0" err="1"/>
              <a:t>olasılıkçı</a:t>
            </a:r>
            <a:r>
              <a:rPr lang="tr-TR" dirty="0"/>
              <a:t> yöntemlerin performansı </a:t>
            </a:r>
            <a:r>
              <a:rPr lang="tr-TR" dirty="0" err="1"/>
              <a:t>MP’den</a:t>
            </a:r>
            <a:r>
              <a:rPr lang="tr-TR" dirty="0"/>
              <a:t> daha iyi olma eğilimindedir. Ama veriye uygulanan model </a:t>
            </a:r>
            <a:r>
              <a:rPr lang="tr-TR" dirty="0" err="1"/>
              <a:t>oversimplistic</a:t>
            </a:r>
            <a:r>
              <a:rPr lang="tr-TR" dirty="0"/>
              <a:t> ise bu durumda ML ve BI da tutarsız olabilmektedir (bazı durumlarda doğrulukları </a:t>
            </a:r>
            <a:r>
              <a:rPr lang="tr-TR" dirty="0" err="1"/>
              <a:t>MP’ninkinden</a:t>
            </a:r>
            <a:r>
              <a:rPr lang="tr-TR" dirty="0"/>
              <a:t> daha düşük olabilmektedir). MP ile birlikte en az bir </a:t>
            </a:r>
            <a:r>
              <a:rPr lang="tr-TR" dirty="0" err="1"/>
              <a:t>olasılıkçı</a:t>
            </a:r>
            <a:r>
              <a:rPr lang="tr-TR" dirty="0"/>
              <a:t> yöntem çalıştırmak her zaman önerilmektedir. Böylece oluşturulan gen ağaçları arasındaki farklılıklar görülebilir. </a:t>
            </a:r>
          </a:p>
        </p:txBody>
      </p:sp>
      <p:sp>
        <p:nvSpPr>
          <p:cNvPr id="4" name="Slayt Numarası Yer Tutucusu 3"/>
          <p:cNvSpPr>
            <a:spLocks noGrp="1"/>
          </p:cNvSpPr>
          <p:nvPr>
            <p:ph type="sldNum" sz="quarter" idx="5"/>
          </p:nvPr>
        </p:nvSpPr>
        <p:spPr/>
        <p:txBody>
          <a:bodyPr/>
          <a:lstStyle/>
          <a:p>
            <a:fld id="{6FCEDD98-BD0A-40C4-BFE7-89F23E9772FB}" type="slidenum">
              <a:rPr lang="en-US" smtClean="0"/>
              <a:t>47</a:t>
            </a:fld>
            <a:endParaRPr lang="en-US"/>
          </a:p>
        </p:txBody>
      </p:sp>
    </p:spTree>
    <p:extLst>
      <p:ext uri="{BB962C8B-B14F-4D97-AF65-F5344CB8AC3E}">
        <p14:creationId xmlns:p14="http://schemas.microsoft.com/office/powerpoint/2010/main" val="1960619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Zaman</a:t>
            </a:r>
            <a:r>
              <a:rPr lang="tr-TR" baseline="0" noProof="1"/>
              <a:t> içerisindeki evrimsel değişimin sabit olduğu varsayımı altında, bir çift dizi birbirinden ayrıldıktan sonra nükleotid değişimlerinin sayısında doğrusal bir artış olması beklenir. Ancak geri değişimler, çoklu değişimler ve yakınsak değişimler de gerçekleşeceğinden, dizi çiftleri arasında gözlenen mesafelerin (p-mesafelerinin) karşılaştırılması sonucunda ayrılmadan bir süre sonra bir doygunluk ile karşılaşıyoruz</a:t>
            </a:r>
            <a:r>
              <a:rPr lang="en-US" baseline="0" noProof="1"/>
              <a:t> (Bleidorn 2017)</a:t>
            </a:r>
            <a:r>
              <a:rPr lang="tr-TR" baseline="0" noProof="1"/>
              <a:t>.</a:t>
            </a:r>
            <a:r>
              <a:rPr lang="en-US" baseline="0" noProof="1"/>
              <a:t> Başka türlü ifade etmek gerekirse: p büyük olduğunda nükleotid değişim sayısına ilişkin tahmini gerçeğe göre daha küçük olur çünkü p-mesafesi geri ve paralel mutasyonları hesaba katmaz. Bu nedenle de nükleotid değişim sayısını tahmin edebilmek için matematiksel modellere ihtiyacımız vardır. Bu amaçla çok sayıda model geliştirilmiştir (Nei &amp; Kumar 2000).</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48</a:t>
            </a:fld>
            <a:endParaRPr lang="en-US"/>
          </a:p>
        </p:txBody>
      </p:sp>
    </p:spTree>
    <p:extLst>
      <p:ext uri="{BB962C8B-B14F-4D97-AF65-F5344CB8AC3E}">
        <p14:creationId xmlns:p14="http://schemas.microsoft.com/office/powerpoint/2010/main" val="3353783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tr-TR" noProof="1"/>
              <a:t>Bu doygunluğu hesaba katarak</a:t>
            </a:r>
            <a:r>
              <a:rPr lang="tr-TR" baseline="0" noProof="1"/>
              <a:t> düzeltme yapmak için beklenen mesafelerin hesaplanmasında dizi evrimine ilişkin olasılık modelleri kullanılmaktadır. Filogeni oluşturmada kullanılan yöntemlerin büyük bir kısmı dizi evrimine ilişkin </a:t>
            </a:r>
            <a:r>
              <a:rPr lang="en-US" baseline="0" noProof="1"/>
              <a:t>modellere dayanmaktadır. Bu mode</a:t>
            </a:r>
            <a:r>
              <a:rPr lang="tr-TR" baseline="0" noProof="1"/>
              <a:t>l</a:t>
            </a:r>
            <a:r>
              <a:rPr lang="en-US" baseline="0" noProof="1"/>
              <a:t>ler mesafe yöntemleri, maksimum likelihood ve Bayesçi çıkarıma dahil edilmiştir. Filogenetik çıkarım için kullanılan nükleotid değişim modelleri değişimleri stokastik bir süreç olarak modellemek için çeşitli varsayımlarda bulunur:</a:t>
            </a:r>
            <a:endParaRPr lang="tr-TR" noProof="1"/>
          </a:p>
          <a:p>
            <a:pPr algn="just"/>
            <a:endParaRPr lang="tr-TR" noProof="1"/>
          </a:p>
          <a:p>
            <a:pPr algn="just"/>
            <a:r>
              <a:rPr lang="en-US" noProof="1"/>
              <a:t>Değişim hızları bu modellerde bir hız matrisinde (ya</a:t>
            </a:r>
            <a:r>
              <a:rPr lang="en-US" baseline="0" noProof="1"/>
              <a:t> da Q matirisi) özetlenir. Bu matriste her bir girdi olası bir nükleotid değişiminin olas</a:t>
            </a:r>
            <a:r>
              <a:rPr lang="tr-TR" baseline="0" noProof="1"/>
              <a:t>ı</a:t>
            </a:r>
            <a:r>
              <a:rPr lang="en-US" baseline="0" noProof="1"/>
              <a:t>lığını belirtir. Genellikle moleküler filogenetikte kullanılan modeller time reversible’dır. Bu nedenle de diğer varsayımlara ek olarak bunlarda bir de şöyle bir varsayım bulunur: i bazından j bazına değişim oranı j bazından </a:t>
            </a:r>
            <a:r>
              <a:rPr lang="tr-TR" baseline="0" noProof="1"/>
              <a:t>i</a:t>
            </a:r>
            <a:r>
              <a:rPr lang="en-US" baseline="0" noProof="1"/>
              <a:t> bazına değişim oranı ile aynıdır (j ve i olası tüm bazlar olabilir ama farklı bazlar olmalıdırlar). En genel nükleotid değişim modeli general time reversible (GTR)’dir. Buradaki Q-matris de GTR modeline aittir. Burada </a:t>
            </a:r>
            <a:r>
              <a:rPr lang="el-GR" i="1" baseline="0" noProof="1">
                <a:latin typeface="Times New Roman" panose="02020603050405020304" pitchFamily="18" charset="0"/>
                <a:cs typeface="Times New Roman" panose="02020603050405020304" pitchFamily="18" charset="0"/>
              </a:rPr>
              <a:t>μ</a:t>
            </a:r>
            <a:r>
              <a:rPr lang="en-US" noProof="1"/>
              <a:t> genel değişim oranı, </a:t>
            </a:r>
            <a:r>
              <a:rPr lang="el-GR" i="1" noProof="1">
                <a:latin typeface="Times New Roman" panose="02020603050405020304" pitchFamily="18" charset="0"/>
                <a:cs typeface="Times New Roman" panose="02020603050405020304" pitchFamily="18" charset="0"/>
              </a:rPr>
              <a:t>π</a:t>
            </a:r>
            <a:r>
              <a:rPr lang="en-US" noProof="1">
                <a:latin typeface="Times New Roman" panose="02020603050405020304" pitchFamily="18" charset="0"/>
                <a:cs typeface="Times New Roman" panose="02020603050405020304" pitchFamily="18" charset="0"/>
              </a:rPr>
              <a:t> baz</a:t>
            </a:r>
            <a:r>
              <a:rPr lang="en-US" baseline="0" noProof="1">
                <a:latin typeface="Times New Roman" panose="02020603050405020304" pitchFamily="18" charset="0"/>
                <a:cs typeface="Times New Roman" panose="02020603050405020304" pitchFamily="18" charset="0"/>
              </a:rPr>
              <a:t> sıklıkları (A, C, G ve T için), </a:t>
            </a:r>
            <a:r>
              <a:rPr lang="en-US" i="1" baseline="0" noProof="1">
                <a:latin typeface="Times New Roman" panose="02020603050405020304" pitchFamily="18" charset="0"/>
                <a:cs typeface="Times New Roman" panose="02020603050405020304" pitchFamily="18" charset="0"/>
              </a:rPr>
              <a:t>a</a:t>
            </a:r>
            <a:r>
              <a:rPr lang="en-US" baseline="0" noProof="1">
                <a:latin typeface="Times New Roman" panose="02020603050405020304" pitchFamily="18" charset="0"/>
                <a:cs typeface="Times New Roman" panose="02020603050405020304" pitchFamily="18" charset="0"/>
              </a:rPr>
              <a:t>’dan </a:t>
            </a:r>
            <a:r>
              <a:rPr lang="en-US" i="1" baseline="0" noProof="1">
                <a:latin typeface="Times New Roman" panose="02020603050405020304" pitchFamily="18" charset="0"/>
                <a:cs typeface="Times New Roman" panose="02020603050405020304" pitchFamily="18" charset="0"/>
              </a:rPr>
              <a:t>f</a:t>
            </a:r>
            <a:r>
              <a:rPr lang="en-US" i="0" baseline="0" noProof="1">
                <a:latin typeface="Times New Roman" panose="02020603050405020304" pitchFamily="18" charset="0"/>
                <a:cs typeface="Times New Roman" panose="02020603050405020304" pitchFamily="18" charset="0"/>
              </a:rPr>
              <a:t>’</a:t>
            </a:r>
            <a:r>
              <a:rPr lang="en-US" baseline="0" noProof="1">
                <a:latin typeface="Times New Roman" panose="02020603050405020304" pitchFamily="18" charset="0"/>
                <a:cs typeface="Times New Roman" panose="02020603050405020304" pitchFamily="18" charset="0"/>
              </a:rPr>
              <a:t>ye kadar olan harflerse ola</a:t>
            </a:r>
            <a:r>
              <a:rPr lang="tr-TR" baseline="0" noProof="1">
                <a:latin typeface="Times New Roman" panose="02020603050405020304" pitchFamily="18" charset="0"/>
                <a:cs typeface="Times New Roman" panose="02020603050405020304" pitchFamily="18" charset="0"/>
              </a:rPr>
              <a:t>s</a:t>
            </a:r>
            <a:r>
              <a:rPr lang="en-US" baseline="0" noProof="1">
                <a:latin typeface="Times New Roman" panose="02020603050405020304" pitchFamily="18" charset="0"/>
                <a:cs typeface="Times New Roman" panose="02020603050405020304" pitchFamily="18" charset="0"/>
              </a:rPr>
              <a:t>ı değişimlerin sıklıklarını göstermektedir (örneğin </a:t>
            </a:r>
            <a:r>
              <a:rPr lang="en-US" i="1" baseline="0" noProof="1">
                <a:latin typeface="Times New Roman" panose="02020603050405020304" pitchFamily="18" charset="0"/>
                <a:cs typeface="Times New Roman" panose="02020603050405020304" pitchFamily="18" charset="0"/>
              </a:rPr>
              <a:t>a</a:t>
            </a:r>
            <a:r>
              <a:rPr lang="en-US" i="0" baseline="0" noProof="1">
                <a:latin typeface="Times New Roman" panose="02020603050405020304" pitchFamily="18" charset="0"/>
                <a:cs typeface="Times New Roman" panose="02020603050405020304" pitchFamily="18" charset="0"/>
              </a:rPr>
              <a:t> A’dan C’ye ya da C’den A’ya değişimlerin sıklığıdır</a:t>
            </a:r>
            <a:r>
              <a:rPr lang="en-US" baseline="0" noProof="1">
                <a:latin typeface="Times New Roman" panose="02020603050405020304" pitchFamily="18" charset="0"/>
                <a:cs typeface="Times New Roman" panose="02020603050405020304" pitchFamily="18" charset="0"/>
              </a:rPr>
              <a:t>).</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49</a:t>
            </a:fld>
            <a:endParaRPr lang="en-US"/>
          </a:p>
        </p:txBody>
      </p:sp>
    </p:spTree>
    <p:extLst>
      <p:ext uri="{BB962C8B-B14F-4D97-AF65-F5344CB8AC3E}">
        <p14:creationId xmlns:p14="http://schemas.microsoft.com/office/powerpoint/2010/main" val="2699193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25" y="0"/>
            <a:ext cx="4057650" cy="3043238"/>
          </a:xfrm>
        </p:spPr>
      </p:sp>
      <p:sp>
        <p:nvSpPr>
          <p:cNvPr id="3" name="Notes Placeholder 2"/>
          <p:cNvSpPr>
            <a:spLocks noGrp="1"/>
          </p:cNvSpPr>
          <p:nvPr>
            <p:ph type="body" idx="1"/>
          </p:nvPr>
        </p:nvSpPr>
        <p:spPr>
          <a:xfrm>
            <a:off x="697678" y="3043238"/>
            <a:ext cx="5462644" cy="3701450"/>
          </a:xfrm>
        </p:spPr>
        <p:txBody>
          <a:bodyPr/>
          <a:lstStyle/>
          <a:p>
            <a:pPr algn="just"/>
            <a:r>
              <a:rPr lang="en-US" baseline="0" noProof="1"/>
              <a:t>Filogenetikte çeşitli veri tipleri kullanılabilmektedir: Morfolojik veri, davranış verisi, moleküler veri.</a:t>
            </a:r>
            <a:endParaRPr lang="tr-TR" baseline="0" noProof="1"/>
          </a:p>
        </p:txBody>
      </p:sp>
      <p:sp>
        <p:nvSpPr>
          <p:cNvPr id="4" name="Slide Number Placeholder 3"/>
          <p:cNvSpPr>
            <a:spLocks noGrp="1"/>
          </p:cNvSpPr>
          <p:nvPr>
            <p:ph type="sldNum" sz="quarter" idx="10"/>
          </p:nvPr>
        </p:nvSpPr>
        <p:spPr>
          <a:xfrm>
            <a:off x="3891047" y="8678779"/>
            <a:ext cx="2958932" cy="471656"/>
          </a:xfrm>
        </p:spPr>
        <p:txBody>
          <a:bodyPr/>
          <a:lstStyle/>
          <a:p>
            <a:fld id="{6FCEDD98-BD0A-40C4-BFE7-89F23E9772FB}" type="slidenum">
              <a:rPr lang="en-US" smtClean="0"/>
              <a:t>5</a:t>
            </a:fld>
            <a:endParaRPr lang="en-US"/>
          </a:p>
        </p:txBody>
      </p:sp>
    </p:spTree>
    <p:extLst>
      <p:ext uri="{BB962C8B-B14F-4D97-AF65-F5344CB8AC3E}">
        <p14:creationId xmlns:p14="http://schemas.microsoft.com/office/powerpoint/2010/main" val="2162951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sz="1200" noProof="1">
                <a:latin typeface="+mn-lt"/>
              </a:rPr>
              <a:t>GTR modeli</a:t>
            </a:r>
            <a:r>
              <a:rPr lang="tr-TR" sz="1200" baseline="0" noProof="1">
                <a:latin typeface="+mn-lt"/>
              </a:rPr>
              <a:t> altı farklı (ve reversible) değişim tipi için paramet</a:t>
            </a:r>
            <a:r>
              <a:rPr lang="en-US" sz="1200" baseline="0" noProof="1">
                <a:latin typeface="+mn-lt"/>
              </a:rPr>
              <a:t>r</a:t>
            </a:r>
            <a:r>
              <a:rPr lang="tr-TR" sz="1200" baseline="0" noProof="1">
                <a:latin typeface="+mn-lt"/>
              </a:rPr>
              <a:t>e çıkarsaması yapar. Bunlar A-C, A-G, A-T, C-G, C-T, G-T’dir. Genel değişim oranı ve baz sıklığını ise mevcut veriden (bir dizi alignment’i) çıkarır. Değişim oranı tipleri için bu parametrelerden biri 1 yapılır ve diğerleri bu sabitlenen parametreye göreceli olur. Bu durumda değişim tipleri için beş bağımsız paramet</a:t>
            </a:r>
            <a:r>
              <a:rPr lang="en-US" sz="1200" baseline="0" noProof="1">
                <a:latin typeface="+mn-lt"/>
              </a:rPr>
              <a:t>re</a:t>
            </a:r>
            <a:r>
              <a:rPr lang="tr-TR" sz="1200" baseline="0" noProof="1">
                <a:latin typeface="+mn-lt"/>
              </a:rPr>
              <a:t> bulunmaktadır.</a:t>
            </a:r>
          </a:p>
          <a:p>
            <a:pPr algn="just"/>
            <a:endParaRPr lang="tr-TR" sz="1200" baseline="0" noProof="1">
              <a:latin typeface="+mn-lt"/>
            </a:endParaRPr>
          </a:p>
          <a:p>
            <a:pPr algn="just"/>
            <a:r>
              <a:rPr lang="tr-TR" sz="1200" baseline="0" noProof="1">
                <a:latin typeface="+mn-lt"/>
              </a:rPr>
              <a:t>Kullanılan birkaç başka model daha vardır. Bunlar parametrelerin bazılarının kısıtlanması ile GTR’den türetilmiştir. Örneğin HKY85</a:t>
            </a:r>
            <a:r>
              <a:rPr lang="en-US" sz="1200" baseline="0" noProof="1">
                <a:latin typeface="+mn-lt"/>
              </a:rPr>
              <a:t> (Hasegawa-Kishino-Yano 85)</a:t>
            </a:r>
            <a:r>
              <a:rPr lang="tr-TR" sz="1200" baseline="0" noProof="1">
                <a:latin typeface="+mn-lt"/>
              </a:rPr>
              <a:t> modeli sadece iki tip değişimi (</a:t>
            </a:r>
            <a:r>
              <a:rPr lang="en-US" sz="1200" baseline="0" noProof="1">
                <a:latin typeface="+mn-lt"/>
              </a:rPr>
              <a:t>transisyon </a:t>
            </a:r>
            <a:r>
              <a:rPr lang="tr-TR" sz="1200" baseline="0" noProof="1">
                <a:latin typeface="+mn-lt"/>
              </a:rPr>
              <a:t>ve transversion) ayırt eder</a:t>
            </a:r>
            <a:r>
              <a:rPr lang="en-US" sz="1200" baseline="0" noProof="1">
                <a:latin typeface="+mn-lt"/>
              </a:rPr>
              <a:t> (aynı zamanda GC content bias’</a:t>
            </a:r>
            <a:r>
              <a:rPr lang="tr-TR" sz="1200" baseline="0" noProof="1">
                <a:latin typeface="+mn-lt"/>
              </a:rPr>
              <a:t>ı</a:t>
            </a:r>
            <a:r>
              <a:rPr lang="en-US" sz="1200" baseline="0" noProof="1">
                <a:latin typeface="+mn-lt"/>
              </a:rPr>
              <a:t> da hesaba katar)</a:t>
            </a:r>
            <a:r>
              <a:rPr lang="tr-TR" sz="1200" baseline="0" noProof="1">
                <a:latin typeface="+mn-lt"/>
              </a:rPr>
              <a:t>. K2P </a:t>
            </a:r>
            <a:r>
              <a:rPr lang="en-US" sz="1200" baseline="0" noProof="1">
                <a:latin typeface="+mn-lt"/>
              </a:rPr>
              <a:t>(Kimura’s Two-Parameter) </a:t>
            </a:r>
            <a:r>
              <a:rPr lang="tr-TR" sz="1200" baseline="0" noProof="1">
                <a:latin typeface="+mn-lt"/>
              </a:rPr>
              <a:t>modeli de aynı şekilde bu iki değişim tipini ayırt eder</a:t>
            </a:r>
            <a:r>
              <a:rPr lang="en-US" sz="1200" baseline="0" noProof="1">
                <a:latin typeface="+mn-lt"/>
              </a:rPr>
              <a:t> (gerçek veride transisyon oranının daha yüksek oldu</a:t>
            </a:r>
            <a:r>
              <a:rPr lang="tr-TR" sz="1200" baseline="0" noProof="1">
                <a:latin typeface="+mn-lt"/>
              </a:rPr>
              <a:t>ğ</a:t>
            </a:r>
            <a:r>
              <a:rPr lang="en-US" sz="1200" baseline="0" noProof="1">
                <a:latin typeface="+mn-lt"/>
              </a:rPr>
              <a:t>u gözlemine dayanarak)</a:t>
            </a:r>
            <a:r>
              <a:rPr lang="tr-TR" sz="1200" baseline="0" noProof="1">
                <a:latin typeface="+mn-lt"/>
              </a:rPr>
              <a:t> ama aynı zamanda baz sıklıklarının eşit olduğunu (herbiri için 0,25) varsayar. </a:t>
            </a:r>
            <a:r>
              <a:rPr lang="en-US" sz="1200" baseline="0" noProof="1">
                <a:latin typeface="+mn-lt"/>
              </a:rPr>
              <a:t>Tamura Metodu bunun bir uzantısıdır. Tamura’da Kimura’dan farklı olarak baz sıklıklarının birbirine eşit olmadığı varsayılır. Gerçek veride kimi zaman baz sıklıkları 0,25’ten farklıdır. Örneğin </a:t>
            </a:r>
            <a:r>
              <a:rPr lang="en-US" sz="1200" i="1" baseline="0" noProof="1">
                <a:latin typeface="+mn-lt"/>
              </a:rPr>
              <a:t>Drosophila</a:t>
            </a:r>
            <a:r>
              <a:rPr lang="en-US" sz="1200" baseline="0" noProof="1">
                <a:latin typeface="+mn-lt"/>
              </a:rPr>
              <a:t> mitokondriyel DNA’sında GC içeriği 0,50 değil, 0,1’dir. Tamura Metodu işte GC içeriği bu şekilde düşük ya da yüksek olan durumlar için Tamura tarafından 1992’de geliştirilmiştir. </a:t>
            </a:r>
            <a:r>
              <a:rPr lang="tr-TR" sz="1200" baseline="0" noProof="1">
                <a:latin typeface="+mn-lt"/>
              </a:rPr>
              <a:t>En çok sınırlandırılmış (ve en eski) model ise JC69’dur</a:t>
            </a:r>
            <a:r>
              <a:rPr lang="en-US" sz="1200" baseline="0" noProof="1">
                <a:latin typeface="+mn-lt"/>
              </a:rPr>
              <a:t> (Jukes-Cantor 69)</a:t>
            </a:r>
            <a:r>
              <a:rPr lang="tr-TR" sz="1200" baseline="0" noProof="1">
                <a:latin typeface="+mn-lt"/>
              </a:rPr>
              <a:t>. Bu modelde tüm değişim tipleri eşit derecede olası farzedilir ve baz sıklıkları eşit olacak şekilde sabitlenir</a:t>
            </a:r>
            <a:r>
              <a:rPr lang="en-US" sz="1200" baseline="0" noProof="1">
                <a:latin typeface="+mn-lt"/>
              </a:rPr>
              <a:t> (yani tüm nükleotid konumlarındaki değişim olasılığı aynıdır ve her konumdaki nükleotidin kalan üç nükleotid tipinden birine dönüşme olasılığı yılda (ya da hangi zaman aralığı benimsendiyese) </a:t>
            </a:r>
            <a:r>
              <a:rPr lang="el-GR" sz="1200" baseline="0" noProof="1">
                <a:latin typeface="+mn-lt"/>
                <a:cs typeface="Times New Roman" panose="02020603050405020304" pitchFamily="18" charset="0"/>
              </a:rPr>
              <a:t>α</a:t>
            </a:r>
            <a:r>
              <a:rPr lang="en-US" sz="1200" baseline="0" noProof="1">
                <a:latin typeface="+mn-lt"/>
                <a:cs typeface="Times New Roman" panose="02020603050405020304" pitchFamily="18" charset="0"/>
              </a:rPr>
              <a:t> kadardır</a:t>
            </a:r>
            <a:r>
              <a:rPr lang="en-US" sz="1200" baseline="0" noProof="1">
                <a:latin typeface="+mn-lt"/>
              </a:rPr>
              <a:t>)</a:t>
            </a:r>
            <a:r>
              <a:rPr lang="tr-TR" sz="1200" baseline="0" noProof="1">
                <a:latin typeface="+mn-lt"/>
              </a:rPr>
              <a:t>. Bu modeler ve Q matrisleri ile ilgili ayrıntılı bilgiyi Yang (2006) ve Page and Holmes (1998)’de bulabilirsiniz.</a:t>
            </a:r>
          </a:p>
          <a:p>
            <a:pPr algn="just"/>
            <a:endParaRPr lang="tr-TR" sz="1200" baseline="0" noProof="1">
              <a:latin typeface="+mn-lt"/>
            </a:endParaRPr>
          </a:p>
          <a:p>
            <a:pPr marL="171450" indent="-171450" algn="just">
              <a:buFont typeface="Arial" panose="020B0604020202020204" pitchFamily="34" charset="0"/>
              <a:buChar char="•"/>
            </a:pPr>
            <a:r>
              <a:rPr lang="tr-TR" sz="1200" noProof="1">
                <a:latin typeface="+mn-lt"/>
              </a:rPr>
              <a:t>Page RD, Holmes E (1998) Molecular evolution: a phylogenetic approach. Blackwell, Osney Mead/Oxford.</a:t>
            </a:r>
          </a:p>
          <a:p>
            <a:pPr marL="171450" indent="-171450" algn="just">
              <a:buFont typeface="Arial" panose="020B0604020202020204" pitchFamily="34" charset="0"/>
              <a:buChar char="•"/>
            </a:pPr>
            <a:r>
              <a:rPr lang="tr-TR" sz="1200" noProof="1">
                <a:latin typeface="+mn-lt"/>
              </a:rPr>
              <a:t>Yang Z (1999) Among-site rate variation and its impact on phylogenetic analyses. TREE: 11.</a:t>
            </a:r>
          </a:p>
          <a:p>
            <a:pPr marL="171450" indent="-171450" algn="just">
              <a:buFont typeface="Arial" panose="020B0604020202020204" pitchFamily="34" charset="0"/>
              <a:buChar char="•"/>
            </a:pPr>
            <a:r>
              <a:rPr lang="tr-TR" sz="1200" noProof="1">
                <a:latin typeface="+mn-lt"/>
              </a:rPr>
              <a:t>Yang Z (2006) Computational molecular evolution. Oxford series in ecology and evolution. Oxford University Press, Oxford.</a:t>
            </a:r>
          </a:p>
          <a:p>
            <a:pPr marL="0" indent="0" algn="just">
              <a:buFont typeface="Arial" panose="020B0604020202020204" pitchFamily="34" charset="0"/>
              <a:buNone/>
            </a:pPr>
            <a:endParaRPr lang="tr-TR" sz="1200" noProof="1">
              <a:latin typeface="+mn-lt"/>
            </a:endParaRPr>
          </a:p>
          <a:p>
            <a:pPr marL="0" indent="0" algn="just">
              <a:buFont typeface="Arial" panose="020B0604020202020204" pitchFamily="34" charset="0"/>
              <a:buNone/>
            </a:pPr>
            <a:r>
              <a:rPr lang="tr-TR" sz="1200" noProof="1">
                <a:latin typeface="+mn-lt"/>
              </a:rPr>
              <a:t>Hangi modelin ne zaman kullanılacağı ile ilgili daha ayrıntılı bilgi için Nei ve Kumar (2000)’in 6. Bölümü’ne bakılabilir.</a:t>
            </a:r>
          </a:p>
        </p:txBody>
      </p:sp>
      <p:sp>
        <p:nvSpPr>
          <p:cNvPr id="4" name="Slide Number Placeholder 3"/>
          <p:cNvSpPr>
            <a:spLocks noGrp="1"/>
          </p:cNvSpPr>
          <p:nvPr>
            <p:ph type="sldNum" sz="quarter" idx="10"/>
          </p:nvPr>
        </p:nvSpPr>
        <p:spPr/>
        <p:txBody>
          <a:bodyPr/>
          <a:lstStyle/>
          <a:p>
            <a:fld id="{6FCEDD98-BD0A-40C4-BFE7-89F23E9772FB}" type="slidenum">
              <a:rPr lang="en-US" smtClean="0"/>
              <a:t>50</a:t>
            </a:fld>
            <a:endParaRPr lang="en-US"/>
          </a:p>
        </p:txBody>
      </p:sp>
    </p:spTree>
    <p:extLst>
      <p:ext uri="{BB962C8B-B14F-4D97-AF65-F5344CB8AC3E}">
        <p14:creationId xmlns:p14="http://schemas.microsoft.com/office/powerpoint/2010/main" val="269427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Tüm bu modeler dizi alignment’ındaki her pozisyonda aynı evrimsel oranın olduğunu varsayar.</a:t>
            </a:r>
            <a:r>
              <a:rPr lang="en-US" noProof="1"/>
              <a:t> Ancak gerçek veri ile çalışırken bu varsayım pek gerçekçi değildir. Çünkü</a:t>
            </a:r>
            <a:r>
              <a:rPr lang="en-US" baseline="0" noProof="1"/>
              <a:t> mutasyon oranı bazlar arasında değişebilmektedir. Örneğin, kimyasal nedenleri bir yana, G ve C nükleotidleri yaşam ağacındaki pek çok türde mutasyona A ve T’den iki kat daha fazla açıktır. Birçok veri setinde mutasyonların sabitlenme oranı, farklı seçilim baskıları nedeniyle genomdaki bölgeler arasında da fark gösterir. Bununla ilgili en belirgin örnek protein şifreleyen genlerdir. Bunlarda kodon poziyonları farklı oranlarda evrilir. Genel olarak 3. pozisyonda mutasyonlar daha hızlı birikir (çünkü 3. kodon poziyonu doğal seçilimden daha az etkilenir; wobble etkisi). Bölgeler</a:t>
            </a:r>
            <a:r>
              <a:rPr lang="tr-TR" baseline="0" noProof="1"/>
              <a:t> </a:t>
            </a:r>
            <a:r>
              <a:rPr lang="en-US" baseline="0" noProof="1"/>
              <a:t>ve pozisyonlar arasındaki bu varyasyonu görmezden gelmek bir dizi çifti arasındaki beklenen mesafe underestimate edilmiş olacaktır. Alignment bölgeleri arasındaki bu oran heterojenliğini de hesaba katmak için farklı bölgelerin farklı mutasyon oranı kategorilerin</a:t>
            </a:r>
            <a:r>
              <a:rPr lang="tr-TR" baseline="0" noProof="1"/>
              <a:t>e</a:t>
            </a:r>
            <a:r>
              <a:rPr lang="en-US" baseline="0" noProof="1"/>
              <a:t> düşmesine izin veren istatistiksel bir dağılım kullanılır. Genelde “gama modeli” kullanılır.</a:t>
            </a:r>
            <a:endParaRPr lang="en-US" baseline="0" noProof="1">
              <a:latin typeface="Times New Roman" panose="02020603050405020304" pitchFamily="18" charset="0"/>
              <a:cs typeface="Times New Roman" panose="02020603050405020304" pitchFamily="18" charset="0"/>
            </a:endParaRPr>
          </a:p>
          <a:p>
            <a:pPr algn="just"/>
            <a:endParaRPr lang="en-US" baseline="0" noProof="1">
              <a:latin typeface="Times New Roman" panose="02020603050405020304" pitchFamily="18" charset="0"/>
              <a:cs typeface="Times New Roman" panose="02020603050405020304" pitchFamily="18" charset="0"/>
            </a:endParaRPr>
          </a:p>
          <a:p>
            <a:pPr algn="just"/>
            <a:r>
              <a:rPr lang="tr-TR" baseline="0" noProof="1"/>
              <a:t>Evrim modellerinde gama dağılımının kullanımı (Jia et al. 2014): Rate heterogeneity among sites (RHAS) çeşitli şekillerde modellenebilir ama en popülar yol her bölgedeki rate’in istatistiksel bir dağılımdan rastgele seçilen bir değişken olduğunu varsaymaktır. Bu amaçla en yaygın kullanılan dağılım gama dağılımıdır çünkü gama dağılımının hem yorumlanması daha kolaydır, hem de deneysel veriye uyumu iyidir. Gama dağılımının şeklini şekil parametresi olan alfa belirler (alfa &gt; 1 ise çan eğrisi, alfa &lt; 1 ise L şekilli). Sonuç olarak gama dağılımı çeşitli RHAS derecelerini modelleme kapasitesine sahiptir.</a:t>
            </a:r>
          </a:p>
          <a:p>
            <a:pPr algn="just"/>
            <a:endParaRPr lang="tr-TR" sz="1200" baseline="0" noProof="1">
              <a:latin typeface="+mn-lt"/>
            </a:endParaRPr>
          </a:p>
          <a:p>
            <a:pPr algn="just"/>
            <a:r>
              <a:rPr lang="tr-TR" sz="1200" baseline="0" noProof="1">
                <a:latin typeface="+mn-lt"/>
              </a:rPr>
              <a:t>Hesaplama yükünü azaltmak için çoğu yöntem kesikli gama modeli kullanır. Bunda, sürekli dağılım çeşitli sayılarda olabilen rate sınıfları ile approximate edilir. Bu sınıfların olasılıkları aynıdır. Rate kategorisi ne kadar fazlaysa, kesikli gama dağılımı sürekli dağılıma o kadar iyi fit olur. Rate category sayısı (k) filogenetik çalışmalarda 2 ile 32 arasında değişir. Çoğu analiz 4-10 kategori kullanır. İki küçük veri setinin (4 dizi, 1352 bölge ve 5 dizi, 570 bölge) bir analizinde 4 rate kategorsinin yeterince iyi alfa approximation’ı sağladığını; 8’den fazla kategori kullanımının tahmin doğruluğunda çok az bir iyileşme sağladığını bulmuştur. Daha büyük veri setlerinde daha büyük rate kategorisi tercih edilebilir.</a:t>
            </a:r>
          </a:p>
          <a:p>
            <a:pPr algn="just"/>
            <a:endParaRPr lang="tr-TR" sz="1200" baseline="0" noProof="1">
              <a:latin typeface="+mn-lt"/>
            </a:endParaRPr>
          </a:p>
          <a:p>
            <a:pPr algn="just"/>
            <a:r>
              <a:rPr lang="tr-TR" sz="1200" baseline="0" noProof="1">
                <a:latin typeface="+mn-lt"/>
              </a:rPr>
              <a:t>RHAS kesikli rate-sınıf modelleri kullanarak da tanımlanabilir. Bunda rate kategorileri alttaki bir dağılımdan belirlenmez. Invariable sites model (+I) kesikli rate modellerinin özel bir durumudur. Bu model 0 rate’e sahip bir rates class varsayar. Bu modelde bazı bölgelerin proposiyonunun invariable olduğu ya da değişime tamamen dirençli olduğu (bu bölgelerdeki değişimler güçlü derecede deleterious ya da fatal olduğundan) varsayılır. Diğer bölgelerin ise sıfırdan farklı oranlarda evrildiği varsayılır. Invariable-sites modeli RHAS Gama modeli ile birleştirilebilir (+G +I).</a:t>
            </a:r>
          </a:p>
          <a:p>
            <a:pPr algn="just"/>
            <a:endParaRPr lang="tr-TR" sz="1200" baseline="0" noProof="1">
              <a:latin typeface="+mn-lt"/>
            </a:endParaRPr>
          </a:p>
          <a:p>
            <a:pPr algn="just"/>
            <a:r>
              <a:rPr lang="en-US" noProof="1"/>
              <a:t>Gama dağılımını bir analize dahil etmek zaman ve hafıza yükü getirir</a:t>
            </a:r>
            <a:r>
              <a:rPr lang="en-US" baseline="0" noProof="1"/>
              <a:t> ki bu da büyük ölçekli filogenomik analizlerde bir sorun teşkil eder. Stamatakis (2006)’nın geliştirdiği “CAT modeli” oran heterojenliği sağlayan bir yöntemdir ve hesaplama bakımından gama dağılımını çıkarsamaktan daha hızlıdır. Bu yöntem ünlü RAXML yazılımında bulunmaktadır.</a:t>
            </a:r>
          </a:p>
        </p:txBody>
      </p:sp>
      <p:sp>
        <p:nvSpPr>
          <p:cNvPr id="4" name="Slide Number Placeholder 3"/>
          <p:cNvSpPr>
            <a:spLocks noGrp="1"/>
          </p:cNvSpPr>
          <p:nvPr>
            <p:ph type="sldNum" sz="quarter" idx="10"/>
          </p:nvPr>
        </p:nvSpPr>
        <p:spPr/>
        <p:txBody>
          <a:bodyPr/>
          <a:lstStyle/>
          <a:p>
            <a:fld id="{6FCEDD98-BD0A-40C4-BFE7-89F23E9772FB}" type="slidenum">
              <a:rPr lang="en-US" smtClean="0"/>
              <a:t>51</a:t>
            </a:fld>
            <a:endParaRPr lang="en-US"/>
          </a:p>
        </p:txBody>
      </p:sp>
    </p:spTree>
    <p:extLst>
      <p:ext uri="{BB962C8B-B14F-4D97-AF65-F5344CB8AC3E}">
        <p14:creationId xmlns:p14="http://schemas.microsoft.com/office/powerpoint/2010/main" val="40970250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noProof="1"/>
              <a:t>Belli bir veri</a:t>
            </a:r>
            <a:r>
              <a:rPr lang="en-US" baseline="0" noProof="1"/>
              <a:t> setine en uygun modeli seçmek filogenetiğin en önemli adımlarından biridir.</a:t>
            </a:r>
            <a:r>
              <a:rPr lang="tr-TR" baseline="0" noProof="1"/>
              <a:t> Çok kolaycı bir model filogeni yapımını yanlı hale getirebilir çünkü veri setini etkileyen önemli evrimsel parametreleri hesaba katmayabilir. Ancak fazla karmaşık bir model de sorun çıkarabilir çünkü çok fazla parametre kullanıldığında varyans çok büyür ve modelin kesinliği tehlikeye girer. M</a:t>
            </a:r>
            <a:r>
              <a:rPr lang="en-US" baseline="0" noProof="1"/>
              <a:t>odelde ne kadar çok paramet</a:t>
            </a:r>
            <a:r>
              <a:rPr lang="tr-TR" baseline="0" noProof="1"/>
              <a:t>r</a:t>
            </a:r>
            <a:r>
              <a:rPr lang="en-US" baseline="0" noProof="1"/>
              <a:t>e kullanılırsa mevcut veri o kadar gerçeğe yakın bir şekilde temsil edilmiş olur. Ancak burada bir ödünleşim söz konusudur. Çok sayıdaki parametrenin mevcut veriye over-fit olmak gibi bir tehlikesi vardır (overparametrization) ki bu da parametre tahmininde hatalara neden olur. </a:t>
            </a:r>
            <a:r>
              <a:rPr lang="tr-TR" baseline="0" noProof="1"/>
              <a:t>Bu nedenlerle alternatif modellerin filogenetik analiz sonuçlarını değiştirmesi şaşırılacak bir durum değildir.</a:t>
            </a:r>
            <a:endParaRPr lang="en-US" baseline="0" noProof="1"/>
          </a:p>
        </p:txBody>
      </p:sp>
      <p:sp>
        <p:nvSpPr>
          <p:cNvPr id="4" name="Slide Number Placeholder 3"/>
          <p:cNvSpPr>
            <a:spLocks noGrp="1"/>
          </p:cNvSpPr>
          <p:nvPr>
            <p:ph type="sldNum" sz="quarter" idx="10"/>
          </p:nvPr>
        </p:nvSpPr>
        <p:spPr/>
        <p:txBody>
          <a:bodyPr/>
          <a:lstStyle/>
          <a:p>
            <a:fld id="{6FCEDD98-BD0A-40C4-BFE7-89F23E9772FB}" type="slidenum">
              <a:rPr lang="en-US" smtClean="0"/>
              <a:t>52</a:t>
            </a:fld>
            <a:endParaRPr lang="en-US"/>
          </a:p>
        </p:txBody>
      </p:sp>
    </p:spTree>
    <p:extLst>
      <p:ext uri="{BB962C8B-B14F-4D97-AF65-F5344CB8AC3E}">
        <p14:creationId xmlns:p14="http://schemas.microsoft.com/office/powerpoint/2010/main" val="37550148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tr-TR" baseline="0" noProof="1"/>
              <a:t>Bu durumda mevcut veriye en uygun olan ama overparametrization’a da neden olmayan bir model seçmek için bir yönteme ihtiyacımız var. Neyse ki böyle modeller mevcut. Bunların en yaygın kullanılanları şunlardır: hiyerarşik likelihood ratio test (hLRT), Bayesian information criterion (BIC) ve Akaike information criterion (AIC).</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tr-TR" baseline="0" noProof="1"/>
          </a:p>
          <a:p>
            <a:pPr marL="0" marR="0" lvl="0" indent="0" algn="just" defTabSz="914400" rtl="0" eaLnBrk="1" fontAlgn="auto" latinLnBrk="0" hangingPunct="1">
              <a:lnSpc>
                <a:spcPct val="100000"/>
              </a:lnSpc>
              <a:spcBef>
                <a:spcPts val="0"/>
              </a:spcBef>
              <a:spcAft>
                <a:spcPts val="0"/>
              </a:spcAft>
              <a:buClrTx/>
              <a:buSzTx/>
              <a:buFontTx/>
              <a:buNone/>
              <a:tabLst/>
              <a:defRPr/>
            </a:pPr>
            <a:r>
              <a:rPr lang="tr-TR" baseline="0" noProof="1"/>
              <a:t>hLRT yaklaşımı MODELTEST ya da yeni versiyonu olan JMODELTEST2’de bulunmaktadır. hLRT’nin arkasındaki temel mantık seçilen model altında, sabit bir  topoloji için (örneğin değerlendirilecek alignment’ın basit bir mesafe ağacı) likelihood hesaplamak ve bunu alternatif bir modelle karşılaştırmaktır. </a:t>
            </a:r>
          </a:p>
          <a:p>
            <a:pPr algn="just"/>
            <a:endParaRPr lang="tr-TR" noProof="1"/>
          </a:p>
          <a:p>
            <a:pPr algn="just"/>
            <a:r>
              <a:rPr lang="tr-TR" noProof="1"/>
              <a:t>Bu formülde </a:t>
            </a:r>
            <a:r>
              <a:rPr lang="tr-TR" i="1" noProof="1"/>
              <a:t>L</a:t>
            </a:r>
            <a:r>
              <a:rPr lang="tr-TR" i="0" noProof="1"/>
              <a:t>1</a:t>
            </a:r>
            <a:r>
              <a:rPr lang="tr-TR" i="0" baseline="0" noProof="1"/>
              <a:t> daha karmaşık olan modeli (serbest parametre açısından), </a:t>
            </a:r>
            <a:r>
              <a:rPr lang="tr-TR" i="1" baseline="0" noProof="1"/>
              <a:t>L</a:t>
            </a:r>
            <a:r>
              <a:rPr lang="tr-TR" i="0" baseline="0" noProof="1"/>
              <a:t>0 ise alternatif modeli temsil eder. </a:t>
            </a:r>
            <a:r>
              <a:rPr lang="en-US" i="0" baseline="0" noProof="1"/>
              <a:t>Eğer </a:t>
            </a:r>
            <a:r>
              <a:rPr lang="el-GR" i="1" baseline="0" noProof="1">
                <a:latin typeface="Times New Roman" panose="02020603050405020304" pitchFamily="18" charset="0"/>
                <a:cs typeface="Times New Roman" panose="02020603050405020304" pitchFamily="18" charset="0"/>
              </a:rPr>
              <a:t>δ</a:t>
            </a:r>
            <a:r>
              <a:rPr lang="en-US" i="0" baseline="0" noProof="1">
                <a:latin typeface="Times New Roman" panose="02020603050405020304" pitchFamily="18" charset="0"/>
                <a:cs typeface="Times New Roman" panose="02020603050405020304" pitchFamily="18" charset="0"/>
              </a:rPr>
              <a:t> </a:t>
            </a:r>
            <a:r>
              <a:rPr lang="el-GR" i="1" baseline="0" noProof="1">
                <a:latin typeface="Times New Roman" panose="02020603050405020304" pitchFamily="18" charset="0"/>
                <a:cs typeface="Times New Roman" panose="02020603050405020304" pitchFamily="18" charset="0"/>
              </a:rPr>
              <a:t>χ</a:t>
            </a:r>
            <a:r>
              <a:rPr lang="en-US" i="0" baseline="0" noProof="1">
                <a:latin typeface="Times New Roman" panose="02020603050405020304" pitchFamily="18" charset="0"/>
                <a:cs typeface="Times New Roman" panose="02020603050405020304" pitchFamily="18" charset="0"/>
              </a:rPr>
              <a:t>2 testi ile değerlendiril</a:t>
            </a:r>
            <a:r>
              <a:rPr lang="tr-TR" i="0" baseline="0" noProof="1">
                <a:latin typeface="Times New Roman" panose="02020603050405020304" pitchFamily="18" charset="0"/>
                <a:cs typeface="Times New Roman" panose="02020603050405020304" pitchFamily="18" charset="0"/>
              </a:rPr>
              <a:t>i</a:t>
            </a:r>
            <a:r>
              <a:rPr lang="en-US" i="0" baseline="0" noProof="1">
                <a:latin typeface="Times New Roman" panose="02020603050405020304" pitchFamily="18" charset="0"/>
                <a:cs typeface="Times New Roman" panose="02020603050405020304" pitchFamily="18" charset="0"/>
              </a:rPr>
              <a:t>nce anlamlı çıkıyorsa </a:t>
            </a:r>
            <a:r>
              <a:rPr lang="en-US" i="0" baseline="0" noProof="1"/>
              <a:t>daha karmaşık olan model (her zaman daha iyi bir likelihood değeri verir) seçilir. Örneğin JC69 modelinde tahminlenecek sadece bir parametre (</a:t>
            </a:r>
            <a:r>
              <a:rPr lang="el-GR" i="1" baseline="0" noProof="1">
                <a:latin typeface="Times New Roman" panose="02020603050405020304" pitchFamily="18" charset="0"/>
                <a:cs typeface="Times New Roman" panose="02020603050405020304" pitchFamily="18" charset="0"/>
              </a:rPr>
              <a:t>μ</a:t>
            </a:r>
            <a:r>
              <a:rPr lang="en-US" i="0" baseline="0" noProof="1"/>
              <a:t>) bulunur. HKY85 modelinde ise beş parametre vardır (</a:t>
            </a:r>
            <a:r>
              <a:rPr lang="el-GR" i="1" baseline="0" noProof="1">
                <a:latin typeface="Times New Roman" panose="02020603050405020304" pitchFamily="18" charset="0"/>
                <a:cs typeface="Times New Roman" panose="02020603050405020304" pitchFamily="18" charset="0"/>
              </a:rPr>
              <a:t>μ</a:t>
            </a:r>
            <a:r>
              <a:rPr lang="en-US" i="0" baseline="0" noProof="1"/>
              <a:t>, ti/tv ve üç baz sıklık parametresi). Her zaman iki model karşılıştırılır ve bu bir ağaçsı hiyerarşi ile test edilebilir.</a:t>
            </a:r>
          </a:p>
        </p:txBody>
      </p:sp>
      <p:sp>
        <p:nvSpPr>
          <p:cNvPr id="4" name="Slide Number Placeholder 3"/>
          <p:cNvSpPr>
            <a:spLocks noGrp="1"/>
          </p:cNvSpPr>
          <p:nvPr>
            <p:ph type="sldNum" sz="quarter" idx="10"/>
          </p:nvPr>
        </p:nvSpPr>
        <p:spPr/>
        <p:txBody>
          <a:bodyPr/>
          <a:lstStyle/>
          <a:p>
            <a:fld id="{6FCEDD98-BD0A-40C4-BFE7-89F23E9772FB}" type="slidenum">
              <a:rPr lang="en-US" smtClean="0"/>
              <a:t>53</a:t>
            </a:fld>
            <a:endParaRPr lang="en-US"/>
          </a:p>
        </p:txBody>
      </p:sp>
    </p:spTree>
    <p:extLst>
      <p:ext uri="{BB962C8B-B14F-4D97-AF65-F5344CB8AC3E}">
        <p14:creationId xmlns:p14="http://schemas.microsoft.com/office/powerpoint/2010/main" val="2923965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En</a:t>
            </a:r>
            <a:r>
              <a:rPr lang="tr-TR" baseline="0" noProof="1"/>
              <a:t> az karmaşık modellerin (JC69’a karşı F81) karşılaştırmasıyla başlanır ve bir model seçilene kadar ağaç hiyerarşisi izlenir.</a:t>
            </a:r>
          </a:p>
          <a:p>
            <a:pPr algn="just"/>
            <a:endParaRPr lang="tr-TR" baseline="0" noProof="1"/>
          </a:p>
          <a:p>
            <a:pPr algn="just"/>
            <a:r>
              <a:rPr lang="tr-TR" baseline="0" noProof="1"/>
              <a:t>hLRT’de her seferinde iki model karşılaştırılır. AIC ve BIC’te ise ele alınan tüm modeler aynı anda karşılaştırılır. Ayrıca hLRT’de modellerin nested, yani iç içe geçmiş olması, yani parametrelerin kısıtlanıp açılması ile birbirine dönüşebilmesi önemlidir. AIC ve BIC nested ve non-nested modelleri karşılaştırabilir.</a:t>
            </a:r>
          </a:p>
          <a:p>
            <a:pPr algn="just"/>
            <a:endParaRPr lang="tr-TR" baseline="0" noProof="1"/>
          </a:p>
          <a:p>
            <a:pPr algn="just"/>
            <a:r>
              <a:rPr lang="tr-TR" baseline="0" noProof="1"/>
              <a:t>AIC’in arkasındaki mantık uygunluğun iyiliğini (goodness of fit) test etmektir. AIC ne kadar küçükse, modelin veriye uygunluğu o kadar iyidir. BIC ise verinin karşılaştırılan herhangi bir model için göreli desteğini ölçer. Her iki kriter de JMODELTEST2’de bulunmaktadır. Simülasyon çalışmaları BIC’in kullanılmasını önermektedir (Setubal et al. 2018).</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54</a:t>
            </a:fld>
            <a:endParaRPr lang="en-US"/>
          </a:p>
        </p:txBody>
      </p:sp>
    </p:spTree>
    <p:extLst>
      <p:ext uri="{BB962C8B-B14F-4D97-AF65-F5344CB8AC3E}">
        <p14:creationId xmlns:p14="http://schemas.microsoft.com/office/powerpoint/2010/main" val="2643037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Filogenomik veri</a:t>
            </a:r>
            <a:r>
              <a:rPr lang="tr-TR" baseline="0" noProof="1"/>
              <a:t> setlerinde yüzlerce, hatta binlerce gen (ya da genel olarak genetik lokus) bulunur.</a:t>
            </a:r>
            <a:r>
              <a:rPr lang="en-US" baseline="0" noProof="1"/>
              <a:t> Genler ve kodon pozisyonlarının evrimsel oranları arasında farklılıklar olması beklendiğinden tüm veri seti için aynı modeli seçmek gerçekçi değildir. Ancak her gen ya da lokus için model tahminlemek suretiyle yapılan (aşırı) bölme de kolaylıkla overparametrization’a neden olabilir. Sonuç olarak benzer şekilde evrilen genler ya da bölgeler model seçimi için birleştirilmelidir. Bu işleme bölme denir. Bölme işleminde veri seti aynı şekilde evrilen homojen dizi bloklarına bölünür. Neticede çok genli veri setlerinde bir bölme planı seçebilmek için bir yöntem gerekmektedir. Olası ağaç topolojilerinde olduğu gibi, veri bölme işleminde de seçilen birim büyüdükçe olası veri bölümlerinin sayısı da artar. Örneğin 10 genden oluşan bir veri seti için 100.000’den fazla bölme planı vardır. Üç farklı kodon poziyonu da hesaba katıldığında bu sayı 100 sekstilyondur (8,47E + 23)! Lanfaer et al. (2012) büyük veri setlerinde optimal bölme planlarını bulmak için höristik bir çözüm önermiştir ve bu yöntem PARTITIONFINDER adlı yazılımda kullanılmıştır. Ancak büyük veri setleri söz konusu olduğunda bu yöntem oldukça fazla zaman alır. Lanfear et al. (2014) hiyerarşik kümelemeye dayalı daha hızlı bir yöntem geliştirmiştir. Bu yöntemde başlangıç veri bloklarındaki parametreleri tahminler ve sonra sonra bunları benzerliklerine göre birleştirir.</a:t>
            </a:r>
            <a:endParaRPr lang="tr-TR" baseline="0" noProof="1"/>
          </a:p>
          <a:p>
            <a:pPr algn="just"/>
            <a:endParaRPr lang="tr-TR" baseline="0" noProof="1"/>
          </a:p>
          <a:p>
            <a:pPr algn="just"/>
            <a:r>
              <a:rPr lang="tr-TR" baseline="0" noProof="1"/>
              <a:t>Özetleyecek olursak: Farklı genomik bölgelerin (ya da bir gendeki bölgelerin) farklı evrimsel hızlara sahip olabileceği gerçeği filogenetik analizlerde dikkate alınmalıdır. Partitioning bunu yapmanın yollarından biridir. Bunda bölgeler önceden belirlenen veri bölümleri arasında paylaştırılır. Bölümlendirme gen, kodon konumu ya da her ikisi düzeyinde olabileceği gibi başka kombinasyonlarda da (intron-ekzon vs.) olabilir. En iyi bölme planı seçildikten sonra her bölüm için model seçimi (örn. BIC) ile nükleotid değişim modeli belirlenir. Bu işler çoğu ML ve BI tabanlı yazılımda yapılabilmektedir.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55</a:t>
            </a:fld>
            <a:endParaRPr lang="en-US"/>
          </a:p>
        </p:txBody>
      </p:sp>
    </p:spTree>
    <p:extLst>
      <p:ext uri="{BB962C8B-B14F-4D97-AF65-F5344CB8AC3E}">
        <p14:creationId xmlns:p14="http://schemas.microsoft.com/office/powerpoint/2010/main" val="17560145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noProof="1"/>
              <a:t>Filogenomik yaklaşımlar filogeniye ilişkin ke</a:t>
            </a:r>
            <a:r>
              <a:rPr lang="tr-TR" baseline="0" noProof="1"/>
              <a:t>s</a:t>
            </a:r>
            <a:r>
              <a:rPr lang="en-US" baseline="0" noProof="1"/>
              <a:t>in tahminler yapabilmektedir ancak bu, sonucun gerçek evrimsel geçmişi yansıttığı anlamına gelmez çünkü birçok faktör filogenetik analizleri yanlış yönlendirebilir; çok büyük veri setleri söz konusu olduğunda dahi…</a:t>
            </a:r>
          </a:p>
        </p:txBody>
      </p:sp>
      <p:sp>
        <p:nvSpPr>
          <p:cNvPr id="4" name="Slide Number Placeholder 3"/>
          <p:cNvSpPr>
            <a:spLocks noGrp="1"/>
          </p:cNvSpPr>
          <p:nvPr>
            <p:ph type="sldNum" sz="quarter" idx="10"/>
          </p:nvPr>
        </p:nvSpPr>
        <p:spPr/>
        <p:txBody>
          <a:bodyPr/>
          <a:lstStyle/>
          <a:p>
            <a:fld id="{6FCEDD98-BD0A-40C4-BFE7-89F23E9772FB}" type="slidenum">
              <a:rPr lang="en-US" smtClean="0"/>
              <a:t>56</a:t>
            </a:fld>
            <a:endParaRPr lang="en-US"/>
          </a:p>
        </p:txBody>
      </p:sp>
    </p:spTree>
    <p:extLst>
      <p:ext uri="{BB962C8B-B14F-4D97-AF65-F5344CB8AC3E}">
        <p14:creationId xmlns:p14="http://schemas.microsoft.com/office/powerpoint/2010/main" val="3037498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noProof="1"/>
              <a:t>Filogenomik analizlerin organizmalar arasındaki ilişkileri çözme çağı 2003’te başladı. Rokas et al. (2003) mayanın filogenisini çözmek için 106 farklı geni analiz ederek bunların arasında tutarsızlık olduğunu buldu. Genom düzeyinde bir yaklaşımla bunların hepsi birleştirildiğinde bu tutarsızlık kayboldu. Dahası 106 genin herhangi 20 tanesi birleştirildiğinde her zaman, bootstrap değerleri her düğüm için en az %95 olan en iyi topoloji elde edildi. Çalışmanın ayrıntıları tartışma yaratmış olsa da, bu çalışma filogenomik yaklaşımların filogenetikteki tutarsızlıkları bitirebileceğini gösterdi. Çoğu model olmayan organizma için genom düzeyindeki yaklaşımlar bir hay</a:t>
            </a:r>
            <a:r>
              <a:rPr lang="tr-TR" baseline="0" noProof="1"/>
              <a:t>a</a:t>
            </a:r>
            <a:r>
              <a:rPr lang="en-US" baseline="0" noProof="1"/>
              <a:t>ldi ama NGS teknolojisi bu hayalin gerçekleşmesini sağladı. Artık istenilen her taksonla ilgili devasa veri setleri oluşturmak mümkün.</a:t>
            </a:r>
          </a:p>
          <a:p>
            <a:pPr algn="just"/>
            <a:endParaRPr lang="en-US" baseline="0" noProof="1"/>
          </a:p>
          <a:p>
            <a:pPr algn="just"/>
            <a:r>
              <a:rPr lang="en-US" baseline="0" noProof="1"/>
              <a:t>Şekil maya ilişkilerinin filogenomik analizinde elde edilen gen ağaçları arasındaki tutarsızlığı gösteriyor.</a:t>
            </a:r>
          </a:p>
          <a:p>
            <a:pPr algn="just"/>
            <a:endParaRPr lang="en-US" baseline="0" noProof="1"/>
          </a:p>
          <a:p>
            <a:pPr algn="just"/>
            <a:r>
              <a:rPr lang="en-US" baseline="0" noProof="1"/>
              <a:t>Peki neden tek genden çıkarsanan ağaçlar (gen ağaçları) birbirinden  farklı olabiliyor? Birincisi, bu yeterli filogenetik sinyal olmamasından kaynaklanan stokastik bir hata olabilir. Bunu aşmak için daha fazla (bilgi verici) gen birleştirilir. Bu yaklaşım tek bir veri matrisine daha fazla gen eklendiğinde filogenetik sinyalin gürültüye oranının artacağını varsayar. İkincisi, tür ağacı gen ağacından farklıdır çünkü ya ortoloji varsayımı ihlal edilir, ya soy ayrılması tam gerçekleşmemiştir, ya da horizontal gen transferi gerçekleşmiştir. Üçüncüsü, tek gende bulunan bulanan sistematik hatalar filogeni oluşturmada da hatalara neden olabilir. Bu tip sistematik hatalar genellikle mevcut modelin varsayımlarının ihlal edilmesinden kaynaklanır. Bu ihlaller şu durumlarda gerçekleşir: (1) soylar arasında nükleoitd bileşiminde heterojenlik (compositional signal), (2) mutasyon oranının soylar arası</a:t>
            </a:r>
            <a:r>
              <a:rPr lang="tr-TR" baseline="0" noProof="1"/>
              <a:t>n</a:t>
            </a:r>
            <a:r>
              <a:rPr lang="en-US" baseline="0" noProof="1"/>
              <a:t>da değişmesi (rate signal), (3) nükleotid pozi</a:t>
            </a:r>
            <a:r>
              <a:rPr lang="tr-TR" baseline="0" noProof="1"/>
              <a:t>s</a:t>
            </a:r>
            <a:r>
              <a:rPr lang="en-US" baseline="0" noProof="1"/>
              <a:t>yonlarında zaman içerisinde değişim (heterotacheous signal). Bu örüntüler genelde evrimsel model tarafından hesaba katılmaz ve filogeni yapımını olumsuz yönde etkiler.</a:t>
            </a:r>
          </a:p>
        </p:txBody>
      </p:sp>
      <p:sp>
        <p:nvSpPr>
          <p:cNvPr id="4" name="Slide Number Placeholder 3"/>
          <p:cNvSpPr>
            <a:spLocks noGrp="1"/>
          </p:cNvSpPr>
          <p:nvPr>
            <p:ph type="sldNum" sz="quarter" idx="10"/>
          </p:nvPr>
        </p:nvSpPr>
        <p:spPr/>
        <p:txBody>
          <a:bodyPr/>
          <a:lstStyle/>
          <a:p>
            <a:fld id="{6FCEDD98-BD0A-40C4-BFE7-89F23E9772FB}" type="slidenum">
              <a:rPr lang="en-US" smtClean="0"/>
              <a:t>57</a:t>
            </a:fld>
            <a:endParaRPr lang="en-US"/>
          </a:p>
        </p:txBody>
      </p:sp>
    </p:spTree>
    <p:extLst>
      <p:ext uri="{BB962C8B-B14F-4D97-AF65-F5344CB8AC3E}">
        <p14:creationId xmlns:p14="http://schemas.microsoft.com/office/powerpoint/2010/main" val="4121914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noProof="1"/>
              <a:t>Filogenetik analizlerde bias oluşmasına neden olan sistematik hatalar Felsenstein (1978) tarafından ortaya kondu. Bu makalesinde Felsenstein MP çıkarımının ağaçtaki uzun dalların çekim etkisiyle nasıl yanlış yönlenebileceğini açıklamıştır. Bu olgu uzun dal çekimi anlamına gelen lon</a:t>
            </a:r>
            <a:r>
              <a:rPr lang="tr-TR" baseline="0" noProof="1"/>
              <a:t>g</a:t>
            </a:r>
            <a:r>
              <a:rPr lang="en-US" baseline="0" noProof="1"/>
              <a:t>-branch attraction (LBA) olarak adlandırılmaktadır. ML ve BI LBA’ya MP’den daha dayanıklıdır ancak veri mevcut modelin varsayımlarını ihlal ettiğinde olasılıkçı filogenetik yaklaşımların da LBA’dan etkilenebileceği gösterilmiştir. Site-heterogenous CAT modellerinin LBA’dan daha az etkilendiği gösterilmiştir çünkü bunlar alignment site pattern’larındaki homoplaziyi daha iyi tahmin edebilmektedir. Bununla birlikte dikkatli bir partition (ve her partition için dikkatli birer model) seçimiyle ML analizlerinin de işe yaradığı görülmüştür.</a:t>
            </a:r>
          </a:p>
          <a:p>
            <a:pPr algn="just"/>
            <a:endParaRPr lang="en-US" baseline="0" noProof="1"/>
          </a:p>
          <a:p>
            <a:pPr algn="just"/>
            <a:r>
              <a:rPr lang="en-US" baseline="0" noProof="1"/>
              <a:t>LBA oldukça yaygın olan ama henüz tam olarak anlaşılmamış bir olgudur ve bu nedenle uzun dalların filogenetik analizlerde yerleştirilmesi zor bir iştir.</a:t>
            </a:r>
          </a:p>
          <a:p>
            <a:pPr algn="just"/>
            <a:endParaRPr lang="en-US" baseline="0" noProof="1"/>
          </a:p>
          <a:p>
            <a:pPr algn="just"/>
            <a:r>
              <a:rPr lang="en-US" baseline="0" noProof="1"/>
              <a:t>Soylar arasında mutasyon oranı değişkenliği (rate signal) LBA’ya neden olabilir ancak oran heterojenliğini kullanan modellerle bu bias aşılabililr. Alignment-site’taki evrimsel oranların zaman içerisindeki değişkenliği de LBA’ya neden olabilir (heterotachy). Özel oalrak heterotachy ile ilgilenen yaklaşımlardan biri CAT-BP modelidir.</a:t>
            </a:r>
          </a:p>
          <a:p>
            <a:pPr algn="just"/>
            <a:endParaRPr lang="en-US" baseline="0" noProof="1"/>
          </a:p>
          <a:p>
            <a:pPr algn="just"/>
            <a:r>
              <a:rPr lang="en-US" baseline="0" noProof="1"/>
              <a:t>Model varsayımlarını ihlal eden diğer bir sistematik hata ise compositional bias’tır. Bu taksonlar arasında nükleotid ya da amino asit kompozisyonunda belirgin farklar olduğu anlamına gelir. Çoğu evrimsel model komopizsyonun taksonlar boyunca homojen olduğunu varsayar. Compositional heterogeneity için çeşitli testler mevcuttur. SEQVIS yazılımı ile nükleotid alignmentlarındaki compositional heterogenetiy’yi görselleştirmek mümkündür.</a:t>
            </a:r>
          </a:p>
          <a:p>
            <a:pPr algn="just"/>
            <a:endParaRPr lang="en-US" baseline="0" noProof="1"/>
          </a:p>
          <a:p>
            <a:pPr algn="just"/>
            <a:r>
              <a:rPr lang="en-US" baseline="0" noProof="1"/>
              <a:t>Compositional bias’ın filogenetik analizi nasıl yanlış yönlendirdiğini bir örnekle açıklayalım. Birbiyle akraba olmayan ve yakınsak bir şekilde yüksek CG içeriğinin evrildiği taksonlar birlikte gruplanabilir (Drosophila’da böyle bir durum gösterilmiştir). Compositional bias’a yol açan başka şeyler de vardır: Kısa iç dallar, hızlı evrilen bölgeler (üçüncü kodon pozisyonu; bazen bu pozisyonu analizden çıkarmak filogenetik analizin doğruluğunu artırır).</a:t>
            </a:r>
          </a:p>
          <a:p>
            <a:pPr algn="just"/>
            <a:endParaRPr lang="en-US" baseline="0" noProof="1"/>
          </a:p>
          <a:p>
            <a:pPr algn="just"/>
            <a:r>
              <a:rPr lang="en-US" baseline="0" noProof="1"/>
              <a:t>Transisyon (pürin yerine pürin, primidin yerine primidin geçmesi), transversiyondan daha sık gerçekleşir. Tüm nükleotidler R (pürinler: A ve G) ve Y (primidinler: C ve T) şeklinde yeniden kodlandığında compositional bias’ın yanlış yönlendirme etkisi azalmaktadır. Yeniden kodlama BMGE yazılımı ile yapılabilir. </a:t>
            </a:r>
          </a:p>
          <a:p>
            <a:pPr algn="just"/>
            <a:endParaRPr lang="en-US" baseline="0" noProof="1"/>
          </a:p>
          <a:p>
            <a:pPr algn="just"/>
            <a:r>
              <a:rPr lang="en-US" baseline="0" noProof="1"/>
              <a:t>Bunların dışında, baz kompozisyonundaki varyasyonları dikkate alan non-homogenous nonstationary modeller kullanılabilir. Galtier and Gouy (1998) tarafından geliştirilen böyle bir model PHYML’de bulunmaktadır. </a:t>
            </a:r>
          </a:p>
        </p:txBody>
      </p:sp>
      <p:sp>
        <p:nvSpPr>
          <p:cNvPr id="4" name="Slide Number Placeholder 3"/>
          <p:cNvSpPr>
            <a:spLocks noGrp="1"/>
          </p:cNvSpPr>
          <p:nvPr>
            <p:ph type="sldNum" sz="quarter" idx="10"/>
          </p:nvPr>
        </p:nvSpPr>
        <p:spPr/>
        <p:txBody>
          <a:bodyPr/>
          <a:lstStyle/>
          <a:p>
            <a:fld id="{6FCEDD98-BD0A-40C4-BFE7-89F23E9772FB}" type="slidenum">
              <a:rPr lang="en-US" smtClean="0"/>
              <a:t>58</a:t>
            </a:fld>
            <a:endParaRPr lang="en-US"/>
          </a:p>
        </p:txBody>
      </p:sp>
    </p:spTree>
    <p:extLst>
      <p:ext uri="{BB962C8B-B14F-4D97-AF65-F5344CB8AC3E}">
        <p14:creationId xmlns:p14="http://schemas.microsoft.com/office/powerpoint/2010/main" val="1218741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tr-TR" noProof="1"/>
              <a:t>Filogenomik araştırması yapan birinin DNA mutasyon örüntüleri ve süreçleri hakkında sağlam bir bilgiye sahip olması son derece önemlidir çünkü bu bilgi gen ağacı, evrimsel mesafe ve ayrılma zamanı tahminlerinin iyileştirilmesinde kullanılmaktadır.</a:t>
            </a:r>
          </a:p>
          <a:p>
            <a:pPr algn="just"/>
            <a:endParaRPr lang="tr-TR" noProof="1"/>
          </a:p>
          <a:p>
            <a:pPr algn="just"/>
            <a:r>
              <a:rPr lang="tr-TR" noProof="1"/>
              <a:t>Şekildeki her iki mutasyon tipi de filogenomik için yararlı bilgiler sunsa da bugüne kadar yapılan moleküler filogenetik çalışmalarının büyük bir kısmı nükleotid değişimlerinin analizine dayanmıştır. Bunun temel nedenlerinden biri DNA dizilerinin modellerden çok daha fazla sayıda nokta mutasyonu içermesidir. Diğer bir neden ise nükleotid değişimilerini modellemenin indelleri modellemekten daha kolay olmasıdır.</a:t>
            </a:r>
          </a:p>
          <a:p>
            <a:pPr algn="just"/>
            <a:endParaRPr lang="tr-TR" noProof="1"/>
          </a:p>
          <a:p>
            <a:pPr algn="just"/>
            <a:r>
              <a:rPr lang="tr-TR" noProof="1"/>
              <a:t>Bu durum nokta mutasyonların doğasından kaynaklanan bir yanlılığı (bias) hesaba katmamızı gerektirmektedir. Buna transition bias denir.</a:t>
            </a:r>
          </a:p>
          <a:p>
            <a:pPr algn="just"/>
            <a:endParaRPr lang="tr-TR" noProof="1"/>
          </a:p>
          <a:p>
            <a:pPr marL="0" marR="0" lvl="0" indent="0" algn="just" defTabSz="914400" rtl="0" eaLnBrk="1" fontAlgn="auto" latinLnBrk="0" hangingPunct="1">
              <a:lnSpc>
                <a:spcPct val="100000"/>
              </a:lnSpc>
              <a:spcBef>
                <a:spcPts val="0"/>
              </a:spcBef>
              <a:spcAft>
                <a:spcPts val="0"/>
              </a:spcAft>
              <a:buClrTx/>
              <a:buSzTx/>
              <a:buFontTx/>
              <a:buNone/>
              <a:tabLst/>
              <a:defRPr/>
            </a:pPr>
            <a:r>
              <a:rPr lang="tr-TR" dirty="0"/>
              <a:t>Her nokta mutasyon aynı olasılıkla mı gerçekleşir? Hayır. </a:t>
            </a:r>
            <a:r>
              <a:rPr lang="tr-TR" dirty="0" err="1"/>
              <a:t>Transisyon</a:t>
            </a:r>
            <a:r>
              <a:rPr lang="tr-TR" dirty="0"/>
              <a:t> –TI- </a:t>
            </a:r>
            <a:r>
              <a:rPr lang="en-US" baseline="0" noProof="1"/>
              <a:t>(pürin yerine pürin, primidin yerine primidin geçmesi)</a:t>
            </a:r>
            <a:r>
              <a:rPr lang="tr-TR" baseline="0" noProof="1"/>
              <a:t>, transversiyondan -TV- (pürin yerine pirimidin geçmesi ve tersi) daha sık gerçekleşir. Nokta mutasyon rastgele gerçekleşseydi genomda TI/TV oranının ½ olmasını beklerdik. Ancak gerçekte böyle bir oran bulamıyoruz. Bunun neden böyle olduğu ile ilgili nadir totomer hipotezi hakkında birşeyler öğrenmek isterseniz Jennings (2017) 2. Bölüm’e bakabilirsiniz.</a:t>
            </a:r>
            <a:endParaRPr lang="tr-TR" dirty="0"/>
          </a:p>
        </p:txBody>
      </p:sp>
      <p:sp>
        <p:nvSpPr>
          <p:cNvPr id="4" name="Slayt Numarası Yer Tutucusu 3"/>
          <p:cNvSpPr>
            <a:spLocks noGrp="1"/>
          </p:cNvSpPr>
          <p:nvPr>
            <p:ph type="sldNum" sz="quarter" idx="5"/>
          </p:nvPr>
        </p:nvSpPr>
        <p:spPr/>
        <p:txBody>
          <a:bodyPr/>
          <a:lstStyle/>
          <a:p>
            <a:fld id="{6FCEDD98-BD0A-40C4-BFE7-89F23E9772FB}" type="slidenum">
              <a:rPr lang="en-US" smtClean="0"/>
              <a:t>59</a:t>
            </a:fld>
            <a:endParaRPr lang="en-US"/>
          </a:p>
        </p:txBody>
      </p:sp>
    </p:spTree>
    <p:extLst>
      <p:ext uri="{BB962C8B-B14F-4D97-AF65-F5344CB8AC3E}">
        <p14:creationId xmlns:p14="http://schemas.microsoft.com/office/powerpoint/2010/main" val="1267611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25" y="0"/>
            <a:ext cx="4057650" cy="3043238"/>
          </a:xfrm>
        </p:spPr>
      </p:sp>
      <p:sp>
        <p:nvSpPr>
          <p:cNvPr id="3" name="Notes Placeholder 2"/>
          <p:cNvSpPr>
            <a:spLocks noGrp="1"/>
          </p:cNvSpPr>
          <p:nvPr>
            <p:ph type="body" idx="1"/>
          </p:nvPr>
        </p:nvSpPr>
        <p:spPr>
          <a:xfrm>
            <a:off x="697678" y="3043238"/>
            <a:ext cx="5462644" cy="3701450"/>
          </a:xfrm>
        </p:spPr>
        <p:txBody>
          <a:bodyPr/>
          <a:lstStyle/>
          <a:p>
            <a:pPr algn="just"/>
            <a:r>
              <a:rPr lang="en-US" baseline="0" noProof="1"/>
              <a:t>Moleküler veri, filogeni oluşturmadaki yüksek başarısı nedeniyle diğer veri tiplerinden açık ara öndedir. Moleküler verinin üstünlüğünün üç temel nedeni bulunmaktadır: 1) A, G, S ve T bazları sayesinde birbirinden çok uzak taksonları, örneğin bakterilerle bitkileri karşılaştırmak mümkündür. Morfolojik veri ile böyle birşey yapmak imkansızdır. 2) DNA’nın evrimsel değişimi aşağı yukarı düzenli bir örüntü izlediğinden değişimi matematiksel bir şekilde formüle ederek uzak akraba taksonları birbiriyle karşılaştırmak mümkündür. Morfolojik karakterlerin evrimsel değişimi ise kısa zaman dilimleri için dahi oldukça karmaşıktır. 3) Tüm organizmalarda genom uzun nükleotid dizilerinden oluşur ve morfolojik karakterlerden çok daha fazla filogenetik bilgi içerir</a:t>
            </a:r>
            <a:r>
              <a:rPr lang="tr-TR" baseline="0" noProof="1"/>
              <a:t>. </a:t>
            </a:r>
            <a:r>
              <a:rPr lang="en-US" baseline="0" noProof="1"/>
              <a:t>Moleküler filogenetik moleküler evrimin mekanizmalarını anlamak açısından da önemlidir (Nei &amp; Kumar 2000).</a:t>
            </a:r>
          </a:p>
        </p:txBody>
      </p:sp>
      <p:sp>
        <p:nvSpPr>
          <p:cNvPr id="4" name="Slide Number Placeholder 3"/>
          <p:cNvSpPr>
            <a:spLocks noGrp="1"/>
          </p:cNvSpPr>
          <p:nvPr>
            <p:ph type="sldNum" sz="quarter" idx="10"/>
          </p:nvPr>
        </p:nvSpPr>
        <p:spPr>
          <a:xfrm>
            <a:off x="3891047" y="8678779"/>
            <a:ext cx="2958932" cy="471656"/>
          </a:xfrm>
        </p:spPr>
        <p:txBody>
          <a:bodyPr/>
          <a:lstStyle/>
          <a:p>
            <a:fld id="{6FCEDD98-BD0A-40C4-BFE7-89F23E9772FB}" type="slidenum">
              <a:rPr lang="en-US" smtClean="0"/>
              <a:t>6</a:t>
            </a:fld>
            <a:endParaRPr lang="en-US"/>
          </a:p>
        </p:txBody>
      </p:sp>
    </p:spTree>
    <p:extLst>
      <p:ext uri="{BB962C8B-B14F-4D97-AF65-F5344CB8AC3E}">
        <p14:creationId xmlns:p14="http://schemas.microsoft.com/office/powerpoint/2010/main" val="34475459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İki dizi arasındaki toplam nükleotid farklılığını p-mesafesi ile ölçtüğümüzü anlatmıştık. İki dizi arasındaki nükleotid farklılığının hangi nükleotid çiftlerinde ve ne sıklıklarda olduğunu bilmek de işimize yarayabilmektedir. Dört nükleotid bulunduğundan 16 farklı nükleotid çifti vardır. Yukarıdaki tabloda bunlar görülmektedir. Bunların dördü özdeş nükleotid</a:t>
            </a:r>
            <a:r>
              <a:rPr lang="tr-TR" baseline="0" noProof="1"/>
              <a:t> çifti (tablodaki ilk sıra), dördü transisyon tipi çiftler (ikinci sıra) ve sekizi de transversiyon tipi çiftlerdir</a:t>
            </a:r>
            <a:r>
              <a:rPr lang="en-US" baseline="0" noProof="1"/>
              <a:t> (Nei &amp; Kumar 2000)</a:t>
            </a:r>
            <a:r>
              <a:rPr lang="tr-TR" baseline="0" noProof="1"/>
              <a:t>.</a:t>
            </a:r>
          </a:p>
          <a:p>
            <a:pPr algn="just"/>
            <a:endParaRPr lang="tr-TR" baseline="0" noProof="1"/>
          </a:p>
          <a:p>
            <a:pPr algn="just"/>
            <a:r>
              <a:rPr lang="tr-TR" baseline="0" noProof="1"/>
              <a:t>Nükleotid yer değiştirmesi dört nükleotid arasında rastgele olursa transversiyon tipi çiftlerin sıklığının transisyondan iki kat daha fazla olması beklenir. Ancak pratikte transisyonlar genelde transversiyonlardan daha sık gerçekleşmektedir. Bu ikisinin birbirine oranı sıklıkla genomun ilgilenilen parçası ile ilgili bilgi verici bir ölçüt olarak kullanılır ve buna transisyon/transversiyon oranı denir</a:t>
            </a:r>
            <a:r>
              <a:rPr lang="en-US" baseline="0" noProof="1"/>
              <a:t> (Nei &amp; Kumar 2000)</a:t>
            </a:r>
            <a:r>
              <a:rPr lang="tr-TR" baseline="0" noProof="1"/>
              <a:t>.</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60</a:t>
            </a:fld>
            <a:endParaRPr lang="en-US"/>
          </a:p>
        </p:txBody>
      </p:sp>
    </p:spTree>
    <p:extLst>
      <p:ext uri="{BB962C8B-B14F-4D97-AF65-F5344CB8AC3E}">
        <p14:creationId xmlns:p14="http://schemas.microsoft.com/office/powerpoint/2010/main" val="4188101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Ayrılma zamanı eski olan diziler için toplam evrimsel farkın bir kısmının gözden kaçması ihtimali vardır çünkü bazı DNA bölgeleri çoklu substitisyon geçirmiş olabilir. Bu olay doygunluk ya da multiple hit olarak bilinir </a:t>
            </a:r>
            <a:r>
              <a:rPr lang="tr-TR" baseline="0" noProof="1"/>
              <a:t>(Jennings 2017). </a:t>
            </a:r>
            <a:r>
              <a:rPr lang="tr-TR" noProof="1"/>
              <a:t>Gen bölgeleri çok sayıda mutasyon geçirip gözlenen farkların sayısı artık gerçek evrimsel mesafeleri yansıtmamaya başladığında DNA</a:t>
            </a:r>
            <a:r>
              <a:rPr lang="tr-TR" baseline="0" noProof="1"/>
              <a:t> ya da protein dizileri doymuş olarak kabul edilir. Az seviyedeki doygunluklar dizi evrim modellerinin kullanımıyla düzeltilebilir ancak daha doygun diziler filogeni yapımını yanlış yönlendirir.</a:t>
            </a:r>
          </a:p>
          <a:p>
            <a:pPr algn="just"/>
            <a:endParaRPr lang="tr-TR" sz="1200" noProof="1">
              <a:latin typeface="Arial" panose="020B0604020202020204" pitchFamily="34" charset="0"/>
              <a:cs typeface="Arial" panose="020B0604020202020204" pitchFamily="34" charset="0"/>
            </a:endParaRPr>
          </a:p>
          <a:p>
            <a:pPr algn="just"/>
            <a:r>
              <a:rPr lang="tr-TR" sz="1200" noProof="1">
                <a:latin typeface="Arial" panose="020B0604020202020204" pitchFamily="34" charset="0"/>
                <a:cs typeface="Arial" panose="020B0604020202020204" pitchFamily="34" charset="0"/>
              </a:rPr>
              <a:t>Bu grafikte memeli mtDNA ayrılmalarında gözlenen DNA dizi doygunluğu gösterilmektedir.</a:t>
            </a:r>
            <a:r>
              <a:rPr lang="en-US" sz="1200" noProof="1">
                <a:latin typeface="Arial" panose="020B0604020202020204" pitchFamily="34" charset="0"/>
                <a:cs typeface="Arial" panose="020B0604020202020204" pitchFamily="34" charset="0"/>
              </a:rPr>
              <a:t> Burada çeşitli memeli türleri için oluşturulmuş mitokondriyel p-mesafeleri ile (y</a:t>
            </a:r>
            <a:r>
              <a:rPr lang="en-US" sz="1200" baseline="0" noProof="1">
                <a:latin typeface="Arial" panose="020B0604020202020204" pitchFamily="34" charset="0"/>
                <a:cs typeface="Arial" panose="020B0604020202020204" pitchFamily="34" charset="0"/>
              </a:rPr>
              <a:t> </a:t>
            </a:r>
            <a:r>
              <a:rPr lang="en-US" sz="1200" noProof="1">
                <a:latin typeface="Arial" panose="020B0604020202020204" pitchFamily="34" charset="0"/>
                <a:cs typeface="Arial" panose="020B0604020202020204" pitchFamily="34" charset="0"/>
              </a:rPr>
              <a:t>ekseni) tahmin edilen ayrılma zamanları milyon yıl olarak (My) her çift için karşılaştırılmıştır. Ayrılma</a:t>
            </a:r>
            <a:r>
              <a:rPr lang="en-US" sz="1200" baseline="0" noProof="1">
                <a:latin typeface="Arial" panose="020B0604020202020204" pitchFamily="34" charset="0"/>
                <a:cs typeface="Arial" panose="020B0604020202020204" pitchFamily="34" charset="0"/>
              </a:rPr>
              <a:t> zamanı tahminleri fosil ve protein verisine dayalıdır. (1) İnsanlar arası ortalama mesafe (şekildeki tek tür içi karşılaştırma); (2) keçi ile koyun; (3) insan ile şempanze; (4) babun ile rhesus; (5) guenon ile babun; (6) guenon ile resus; (7) insan ile guenon; (8) insan ile rhesus; (9) insan ile babun; (10) sıçan ile fare; (11) hamster ile fare; (12) hamster ile sıçan; (13-10) rodent ve primat tür çiftleri. Kesikli çizgi çıkarsanan mtDNA değişim oranını gösteriyor. Noktalı çizgi ise karşılaştırma amcıyla, tek kopya çekirdek DNA’sındaki değişim oranını gösteriyor.</a:t>
            </a:r>
          </a:p>
        </p:txBody>
      </p:sp>
      <p:sp>
        <p:nvSpPr>
          <p:cNvPr id="4" name="Slide Number Placeholder 3"/>
          <p:cNvSpPr>
            <a:spLocks noGrp="1"/>
          </p:cNvSpPr>
          <p:nvPr>
            <p:ph type="sldNum" sz="quarter" idx="10"/>
          </p:nvPr>
        </p:nvSpPr>
        <p:spPr/>
        <p:txBody>
          <a:bodyPr/>
          <a:lstStyle/>
          <a:p>
            <a:fld id="{6FCEDD98-BD0A-40C4-BFE7-89F23E9772FB}" type="slidenum">
              <a:rPr lang="en-US" smtClean="0"/>
              <a:t>61</a:t>
            </a:fld>
            <a:endParaRPr lang="en-US"/>
          </a:p>
        </p:txBody>
      </p:sp>
    </p:spTree>
    <p:extLst>
      <p:ext uri="{BB962C8B-B14F-4D97-AF65-F5344CB8AC3E}">
        <p14:creationId xmlns:p14="http://schemas.microsoft.com/office/powerpoint/2010/main" val="74848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noProof="1"/>
              <a:t>Nükleotid dizilerindeki doygunluğu </a:t>
            </a:r>
            <a:r>
              <a:rPr lang="tr-TR" baseline="0" noProof="1"/>
              <a:t>k</a:t>
            </a:r>
            <a:r>
              <a:rPr lang="en-US" baseline="0" noProof="1"/>
              <a:t>ontrol etmenin kolay bir yolu vardır: Bir alignmenttaki tüm ikili takson karşılaştırmalarının </a:t>
            </a:r>
            <a:r>
              <a:rPr lang="tr-TR" baseline="0" noProof="1"/>
              <a:t>transisyon</a:t>
            </a:r>
            <a:r>
              <a:rPr lang="en-US" baseline="0" noProof="1"/>
              <a:t> ve transversi</a:t>
            </a:r>
            <a:r>
              <a:rPr lang="tr-TR" baseline="0" noProof="1"/>
              <a:t>y</a:t>
            </a:r>
            <a:r>
              <a:rPr lang="en-US" baseline="0" noProof="1"/>
              <a:t>onlarının ham mutasyon sayılarını, bunların geneti</a:t>
            </a:r>
            <a:r>
              <a:rPr lang="tr-TR" baseline="0" noProof="1"/>
              <a:t>k</a:t>
            </a:r>
            <a:r>
              <a:rPr lang="en-US" baseline="0" noProof="1"/>
              <a:t> mesafeleri ile grafiklemektir. Çoğu gende </a:t>
            </a:r>
            <a:r>
              <a:rPr lang="tr-TR" baseline="0" noProof="1"/>
              <a:t>transisyon</a:t>
            </a:r>
            <a:r>
              <a:rPr lang="en-US" baseline="0" noProof="1"/>
              <a:t> transver</a:t>
            </a:r>
            <a:r>
              <a:rPr lang="tr-TR" baseline="0" noProof="1"/>
              <a:t>siy</a:t>
            </a:r>
            <a:r>
              <a:rPr lang="en-US" baseline="0" noProof="1"/>
              <a:t>ondan daha sık gerçekleştiğinden, transi</a:t>
            </a:r>
            <a:r>
              <a:rPr lang="tr-TR" baseline="0" noProof="1"/>
              <a:t>sy</a:t>
            </a:r>
            <a:r>
              <a:rPr lang="en-US" baseline="0" noProof="1"/>
              <a:t>onların doygun hale gelmesi daha olasıdır. </a:t>
            </a:r>
            <a:r>
              <a:rPr lang="tr-TR" baseline="0" noProof="1"/>
              <a:t>Nükleotid değişim doygunluğu</a:t>
            </a:r>
            <a:r>
              <a:rPr lang="en-US" baseline="0" noProof="1"/>
              <a:t> DA</a:t>
            </a:r>
            <a:r>
              <a:rPr lang="tr-TR" baseline="0" noProof="1"/>
              <a:t>M</a:t>
            </a:r>
            <a:r>
              <a:rPr lang="en-US" baseline="0" noProof="1"/>
              <a:t>BE ya da BACOCA gibi yazılımlarda ya da paketlerde bulunan ölçütlerle ölçülebilmektedir.</a:t>
            </a:r>
          </a:p>
          <a:p>
            <a:pPr algn="just"/>
            <a:endParaRPr lang="en-US" baseline="0" noProof="1"/>
          </a:p>
          <a:p>
            <a:pPr algn="just"/>
            <a:r>
              <a:rPr lang="en-US" baseline="0" noProof="1"/>
              <a:t>Buradaki şekilde farklı kodon pozisyonlarındaki doygunluk karşılaştırılmaktadır. Solda </a:t>
            </a:r>
            <a:r>
              <a:rPr lang="tr-TR" baseline="0" noProof="1"/>
              <a:t>transisyon</a:t>
            </a:r>
            <a:r>
              <a:rPr lang="en-US" baseline="0" noProof="1"/>
              <a:t>, sağda transversi</a:t>
            </a:r>
            <a:r>
              <a:rPr lang="tr-TR" baseline="0" noProof="1"/>
              <a:t>y</a:t>
            </a:r>
            <a:r>
              <a:rPr lang="en-US" baseline="0" noProof="1"/>
              <a:t>on, gri birinci, siyah ikinci ve beyaz üçüncü kodon poziyonlarındaki substitutionları gösterecek şekilde </a:t>
            </a:r>
            <a:r>
              <a:rPr lang="tr-TR" baseline="0" noProof="1"/>
              <a:t>u</a:t>
            </a:r>
            <a:r>
              <a:rPr lang="en-US" baseline="0" noProof="1"/>
              <a:t>ncorrected ikili mesafeler grafiğe dökülmüştür. Doymamış dizilerde </a:t>
            </a:r>
            <a:r>
              <a:rPr lang="tr-TR" baseline="0" noProof="1"/>
              <a:t>nokta mutasyonları</a:t>
            </a:r>
            <a:r>
              <a:rPr lang="en-US" baseline="0" noProof="1"/>
              <a:t> zamanla doğrusal olarak artar (birinci ve ikinci poziyonlardaki transversiyonlarda olduğu gibi). Doymuş dizilerde</a:t>
            </a:r>
            <a:r>
              <a:rPr lang="tr-TR" baseline="0" noProof="1"/>
              <a:t> </a:t>
            </a:r>
            <a:r>
              <a:rPr lang="en-US" baseline="0" noProof="1"/>
              <a:t>ise geneti</a:t>
            </a:r>
            <a:r>
              <a:rPr lang="tr-TR" baseline="0" noProof="1"/>
              <a:t>k</a:t>
            </a:r>
            <a:r>
              <a:rPr lang="en-US" baseline="0" noProof="1"/>
              <a:t> mesafenin artmasıyla </a:t>
            </a:r>
            <a:r>
              <a:rPr lang="tr-TR" baseline="0" noProof="1"/>
              <a:t>nokta mutasyonu</a:t>
            </a:r>
            <a:r>
              <a:rPr lang="en-US" baseline="0" noProof="1"/>
              <a:t> sayısında herhangi bir artma olmaz (üçüncü poziyondaki transi</a:t>
            </a:r>
            <a:r>
              <a:rPr lang="tr-TR" baseline="0" noProof="1"/>
              <a:t>sy</a:t>
            </a:r>
            <a:r>
              <a:rPr lang="en-US" baseline="0" noProof="1"/>
              <a:t>onlarda olduğu gibi).</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62</a:t>
            </a:fld>
            <a:endParaRPr lang="en-US"/>
          </a:p>
        </p:txBody>
      </p:sp>
    </p:spTree>
    <p:extLst>
      <p:ext uri="{BB962C8B-B14F-4D97-AF65-F5344CB8AC3E}">
        <p14:creationId xmlns:p14="http://schemas.microsoft.com/office/powerpoint/2010/main" val="35828270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Dizi doygunluğu</a:t>
            </a:r>
            <a:r>
              <a:rPr lang="tr-TR" baseline="0" noProof="1"/>
              <a:t> ile dizi ayrılması (divergence) arasındaki farkı hatırlamakta fayda var: Bir dizi eski ayrılma olayları için doygun hale gelmiş olabilir ancak yeni ayrılma olaylarını çözmek için uygun olabilir. Benzer bir şekilde yavaş evrilen bir gen eski ayrılma olayları için doygun hale gelmemiş olabilir ancak yeniler için tamamen işe yaramaz (bilgi vermez) durumda olabilir. Bir genin filogenetik analizler için uygunluğu o genin filogenetik bilgi vericiliği</a:t>
            </a:r>
            <a:r>
              <a:rPr lang="en-US" baseline="0" noProof="1"/>
              <a:t> ile tahminlenebilir (</a:t>
            </a:r>
            <a:r>
              <a:rPr lang="tr-TR" baseline="0" noProof="1"/>
              <a:t>P</a:t>
            </a:r>
            <a:r>
              <a:rPr lang="en-US" baseline="0" noProof="1"/>
              <a:t>I: phylogenetic informativeness). PI’yı kısaca özetleyecek olursak, bir karakterin tarihlenmiş dört taksonlu bir alignment’ı çözme olasılığıdır (tutarlı bir topoloji sağlayarak dörtten fazla takson analiz edilebilir). Bu bakımdan PI zaman boyunca gerçekleşen gürültüye görece olarak filogenetik sinyalin miktarına ilişkin bir tahmin sağlar. </a:t>
            </a:r>
          </a:p>
          <a:p>
            <a:pPr algn="just"/>
            <a:endParaRPr lang="en-US" baseline="0" noProof="1"/>
          </a:p>
          <a:p>
            <a:pPr algn="just"/>
            <a:r>
              <a:rPr lang="en-US" baseline="0" noProof="1"/>
              <a:t>PHYDESIGN (available online) yazılımı ile PI analiz edilebilir. Girdi olarak alignment ya da ultrametrik bir ağaç kullanılabilir. R paketi PHYLINFORMR’da da bazı güncellemeler ve modifikasyonları bulunmaktadır.</a:t>
            </a:r>
          </a:p>
          <a:p>
            <a:pPr algn="just"/>
            <a:endParaRPr lang="en-US" baseline="0" noProof="1"/>
          </a:p>
          <a:p>
            <a:pPr algn="just"/>
            <a:r>
              <a:rPr lang="en-US" baseline="0" noProof="1"/>
              <a:t>Şekilde PI’ın nasıl kullanıldığı ile ilgili bir örnek verilmektedir. Burada farklı filogenetik marker sınıflarının percomorph balıklardaki yararlılıkları karşılaştırılmaktadır. Ultraconserved elemanların (UCE) core bölgeleri temelde bilgi verici değildir. UCE flanking bölgleri ise diğer protein şifr</a:t>
            </a:r>
            <a:r>
              <a:rPr lang="tr-TR" baseline="0" noProof="1"/>
              <a:t>e</a:t>
            </a:r>
            <a:r>
              <a:rPr lang="en-US" baseline="0" noProof="1"/>
              <a:t>leyen genlerden daha fazla PI içerir. En yüksek çözünürlüğü ise 20 ile 40 milyon yıl arasındaki ayrılmalar için verir.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63</a:t>
            </a:fld>
            <a:endParaRPr lang="en-US"/>
          </a:p>
        </p:txBody>
      </p:sp>
    </p:spTree>
    <p:extLst>
      <p:ext uri="{BB962C8B-B14F-4D97-AF65-F5344CB8AC3E}">
        <p14:creationId xmlns:p14="http://schemas.microsoft.com/office/powerpoint/2010/main" val="30738572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6FCEDD98-BD0A-40C4-BFE7-89F23E9772FB}" type="slidenum">
              <a:rPr lang="en-US" smtClean="0"/>
              <a:t>64</a:t>
            </a:fld>
            <a:endParaRPr lang="en-US"/>
          </a:p>
        </p:txBody>
      </p:sp>
    </p:spTree>
    <p:extLst>
      <p:ext uri="{BB962C8B-B14F-4D97-AF65-F5344CB8AC3E}">
        <p14:creationId xmlns:p14="http://schemas.microsoft.com/office/powerpoint/2010/main" val="24840575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Tü</a:t>
            </a:r>
            <a:r>
              <a:rPr lang="en-US" noProof="1"/>
              <a:t>r</a:t>
            </a:r>
            <a:r>
              <a:rPr lang="tr-TR" noProof="1"/>
              <a:t> ve gen ağaçları arasındaki uyumsuzluğun</a:t>
            </a:r>
            <a:r>
              <a:rPr lang="tr-TR" baseline="0" noProof="1"/>
              <a:t> oldukça yaygın olduğu gösterilmiştir.</a:t>
            </a:r>
            <a:r>
              <a:rPr lang="en-US" baseline="0" noProof="1"/>
              <a:t> Özellikle de türleşme olaylarının kısa zamanlarda gerçekleştiği durumlarda, yani kısa dallarla ayrılma durumlarında. Kuş filogenesinin genom seviyesindeki analizi tamamlanmamamış soy ayrılmasına güzel bir örnek teşkil etmektedir. Kuş filogenesi kısa iç dallarla tanımlanan hızlı bir radiationdan oluşmaktadır. Kuş filogenisinde tek bir gen ağacının bile tür ağacı ile uyumlu olmadığı gösterilmiştir.</a:t>
            </a:r>
          </a:p>
          <a:p>
            <a:pPr algn="just"/>
            <a:endParaRPr lang="en-US" baseline="0" noProof="1"/>
          </a:p>
          <a:p>
            <a:pPr algn="just"/>
            <a:r>
              <a:rPr lang="en-US" baseline="0" noProof="1"/>
              <a:t>Şekilde nadir genomic değişim markerlarının filogenetik network analizlerinin markerlar arasında güçlü bir uyumsuzluk gösterdiği görülmektedir. Bu incomplete lineage sorting ile açıklanmaktadır.</a:t>
            </a:r>
          </a:p>
          <a:p>
            <a:pPr algn="just"/>
            <a:endParaRPr lang="tr-TR" noProof="1"/>
          </a:p>
          <a:p>
            <a:pPr algn="just"/>
            <a:r>
              <a:rPr lang="tr-TR" noProof="1"/>
              <a:t>İki ağaç arasındaki olası uyumsuzluğa rağmen, geliştirilen filogenetik yöntemler tek gen ağaçlarından tür ağaı oluşturmayı daha güvenli hale getirmiştir </a:t>
            </a:r>
            <a:r>
              <a:rPr lang="tr-TR" baseline="0" noProof="1"/>
              <a:t>(Jennings 2017)</a:t>
            </a:r>
            <a:r>
              <a:rPr lang="tr-TR" noProof="1"/>
              <a:t>.</a:t>
            </a:r>
          </a:p>
        </p:txBody>
      </p:sp>
      <p:sp>
        <p:nvSpPr>
          <p:cNvPr id="4" name="Slide Number Placeholder 3"/>
          <p:cNvSpPr>
            <a:spLocks noGrp="1"/>
          </p:cNvSpPr>
          <p:nvPr>
            <p:ph type="sldNum" sz="quarter" idx="10"/>
          </p:nvPr>
        </p:nvSpPr>
        <p:spPr/>
        <p:txBody>
          <a:bodyPr/>
          <a:lstStyle/>
          <a:p>
            <a:fld id="{6FCEDD98-BD0A-40C4-BFE7-89F23E9772FB}" type="slidenum">
              <a:rPr lang="en-US" smtClean="0"/>
              <a:t>65</a:t>
            </a:fld>
            <a:endParaRPr lang="en-US"/>
          </a:p>
        </p:txBody>
      </p:sp>
    </p:spTree>
    <p:extLst>
      <p:ext uri="{BB962C8B-B14F-4D97-AF65-F5344CB8AC3E}">
        <p14:creationId xmlns:p14="http://schemas.microsoft.com/office/powerpoint/2010/main" val="5518696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noProof="1"/>
              <a:t>Evrim çalışanlar genelde bir tür ya da popülasyon grubunun evrimsel geçmişi ile ilgilenir.</a:t>
            </a:r>
            <a:r>
              <a:rPr lang="en-US" baseline="0" noProof="1"/>
              <a:t> Bu tip ağaçlara tür ya da popülasyon ağacı denir. Bir tür ağacında iki türün birbirinden ayrılma zamanı bu iki türün birbirinden üreme bakımından yalıtılmış hale geldiği zamana tekabül eder. Ancak her türden bir gene bakılarak yapılan filoegentik ağacın tür ağacı ile uyumlu olmak gibi bir zorunluluğu yoktur</a:t>
            </a:r>
            <a:r>
              <a:rPr lang="tr-TR" baseline="0" noProof="1"/>
              <a:t> (ki geleneksel moleküler filogenetikte bu sayısız defa görmezden gelinmiştir)</a:t>
            </a:r>
            <a:r>
              <a:rPr lang="en-US" baseline="0" noProof="1"/>
              <a:t>.</a:t>
            </a:r>
            <a:r>
              <a:rPr lang="tr-TR" baseline="0" noProof="1"/>
              <a:t> Tek bir gen için oluşturulmuş moleküler filogeniler genel olarak gen ağacı olarak adlandırılır.</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noProof="1"/>
          </a:p>
          <a:p>
            <a:pPr marL="0" marR="0" lvl="0" indent="0" algn="just" defTabSz="914400" rtl="0" eaLnBrk="1" fontAlgn="auto" latinLnBrk="0" hangingPunct="1">
              <a:lnSpc>
                <a:spcPct val="100000"/>
              </a:lnSpc>
              <a:spcBef>
                <a:spcPts val="0"/>
              </a:spcBef>
              <a:spcAft>
                <a:spcPts val="0"/>
              </a:spcAft>
              <a:buClrTx/>
              <a:buSzTx/>
              <a:buFontTx/>
              <a:buNone/>
              <a:tabLst/>
              <a:defRPr/>
            </a:pPr>
            <a:r>
              <a:rPr lang="tr-TR" noProof="1"/>
              <a:t>Tek bir gen ağacını kullanarak tür ağacını elde etmek isteyen bir araştırmacı aslında bu ikisinin</a:t>
            </a:r>
            <a:r>
              <a:rPr lang="tr-TR" baseline="0" noProof="1"/>
              <a:t> birbirini tutmasını, yani birbiriyle uyumlu olmasını ummaktadır. Evet, bu ikisi bazen birbiriyle uyumludur. Ancak bu ikisinin aynı şeyler olmadığını anlamak önemlidir (Jennings 2017).</a:t>
            </a:r>
            <a:r>
              <a:rPr lang="en-US" baseline="0" noProof="1"/>
              <a:t> Genlerin türlerden daha önce ayrılması beklenir. Tek tek genlerden yararlanarak yapılan ağaçların dallanma örüntüleri de tür ağacınınkinden farklı olur. Bunları tür ağaçlarından ayırt etmek için bunlara gen ağaçları denmiştir (Nei &amp; Kumar 2000).</a:t>
            </a:r>
            <a:endParaRPr lang="tr-TR" noProof="1"/>
          </a:p>
          <a:p>
            <a:pPr algn="just"/>
            <a:endParaRPr lang="tr-TR" dirty="0"/>
          </a:p>
          <a:p>
            <a:pPr algn="just"/>
            <a:r>
              <a:rPr lang="tr-TR" dirty="0"/>
              <a:t>Şekilde bir gen ağacı ile bir tür ağacı karşılaştırılmaktadır. Bunların topolojilerini inceleyelim: a’da iki türdeki bir genden örneklenen iki DNA dizisi (</a:t>
            </a:r>
            <a:r>
              <a:rPr lang="tr-TR" dirty="0" err="1"/>
              <a:t>haplotip</a:t>
            </a:r>
            <a:r>
              <a:rPr lang="tr-TR" dirty="0"/>
              <a:t>) arasındaki evrimsel ilişkiyi görüyoruz. b’de ise iki tür arasındaki evrimsel ilişkiyi görüyoruz. İki türün sadece topolojisi değil ayrılma zamanları da birbirinden farklı. Gen ağacından elde edilen ayrılma zamanı gen ayrılma zamanını verirken, diğeri popülasyon ya da tür ayrılma zamanını verir. İki </a:t>
            </a:r>
            <a:r>
              <a:rPr lang="tr-TR" dirty="0" err="1"/>
              <a:t>haplotip</a:t>
            </a:r>
            <a:r>
              <a:rPr lang="tr-TR" dirty="0"/>
              <a:t> için EYOA </a:t>
            </a:r>
            <a:r>
              <a:rPr lang="tr-TR" dirty="0" err="1"/>
              <a:t>atasal</a:t>
            </a:r>
            <a:r>
              <a:rPr lang="tr-TR" dirty="0"/>
              <a:t> popülasyondaki tek bir bireye tekabül ederken, iki tür için EYAO </a:t>
            </a:r>
            <a:r>
              <a:rPr lang="tr-TR" dirty="0" err="1"/>
              <a:t>atasal</a:t>
            </a:r>
            <a:r>
              <a:rPr lang="tr-TR" dirty="0"/>
              <a:t> türdür. Dolayısıyla gen ağacı örneklenen DNA dizilerinin soy geçmişini, tür ağaçları ise popülasyon ya da türlerin evrimsel geçmişini gösterir. İkisini birbiriyle ilişkilendirmek risklidir çünkü gen ağacı hatasız oluşturulmuş olsa bile topolojisi tür ağacınınkiyle uyumlu olmayabilir </a:t>
            </a:r>
            <a:r>
              <a:rPr lang="tr-TR" baseline="0" noProof="1"/>
              <a:t>(Jennings 2017)</a:t>
            </a:r>
            <a:r>
              <a:rPr lang="tr-TR" dirty="0"/>
              <a:t>.</a:t>
            </a:r>
          </a:p>
          <a:p>
            <a:pPr algn="just"/>
            <a:endParaRPr lang="tr-TR" dirty="0"/>
          </a:p>
          <a:p>
            <a:pPr algn="just"/>
            <a:r>
              <a:rPr lang="tr-TR" dirty="0"/>
              <a:t>Şekildeki tür ağacının dalları daha kalın gösterilmiştir. Bazen dal kalınlıkları gen ve tür ağaçlarını ayırt etmek için bu şekilde gösterilir. Bazen de bir tür ağacındaki her dalın kalınlığı popülasyonun belli bir zamandaki etkin popülasyon büyüklüğü ile orantılı olacak şekilde çizilir. Bu durumda kalın dal daha büyük etkin popülasyon büyüklüğü demektir. Bir düğümden diğerine aynı kalınlığa sahip dal etkin popülasyon büyüklüğünün sabit kaldığını gösterir. Bunun tersine </a:t>
            </a:r>
            <a:r>
              <a:rPr lang="tr-TR" dirty="0" err="1"/>
              <a:t>atasal</a:t>
            </a:r>
            <a:r>
              <a:rPr lang="tr-TR" dirty="0"/>
              <a:t> popülasyonlarda darboğaz gibi bir olayla büyüklük dalgalanması yaşanmış olabilir. Oysa dal kalınlığının gen ağacında herhangi bir anlamı yoktur </a:t>
            </a:r>
            <a:r>
              <a:rPr lang="tr-TR" baseline="0" noProof="1"/>
              <a:t>(Jennings 2017)</a:t>
            </a:r>
            <a:r>
              <a:rPr lang="tr-TR" dirty="0"/>
              <a:t>.</a:t>
            </a:r>
          </a:p>
        </p:txBody>
      </p:sp>
      <p:sp>
        <p:nvSpPr>
          <p:cNvPr id="4" name="Slayt Numarası Yer Tutucusu 3"/>
          <p:cNvSpPr>
            <a:spLocks noGrp="1"/>
          </p:cNvSpPr>
          <p:nvPr>
            <p:ph type="sldNum" sz="quarter" idx="5"/>
          </p:nvPr>
        </p:nvSpPr>
        <p:spPr/>
        <p:txBody>
          <a:bodyPr/>
          <a:lstStyle/>
          <a:p>
            <a:fld id="{6FCEDD98-BD0A-40C4-BFE7-89F23E9772FB}" type="slidenum">
              <a:rPr lang="en-US" smtClean="0"/>
              <a:t>66</a:t>
            </a:fld>
            <a:endParaRPr lang="en-US"/>
          </a:p>
        </p:txBody>
      </p:sp>
    </p:spTree>
    <p:extLst>
      <p:ext uri="{BB962C8B-B14F-4D97-AF65-F5344CB8AC3E}">
        <p14:creationId xmlns:p14="http://schemas.microsoft.com/office/powerpoint/2010/main" val="20301817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Türleşme olayları sırasında</a:t>
            </a:r>
            <a:r>
              <a:rPr lang="tr-TR" baseline="0" noProof="1"/>
              <a:t> </a:t>
            </a:r>
            <a:r>
              <a:rPr lang="en-US" baseline="0" noProof="1"/>
              <a:t>alellerin stokastik olarak örneklenmesinden (ki bu olgu tamamlanmamış soy ayrılması ya da derin koalesens olarak bilinir) dolayı gen ağaçları ile tür ağaları birbirinden farklı olabilir. Türleşme olaylarında kaybedilmeyen genetik polimorfizmden kaynaklanan hatalı karakter durum evrimi çıkarımını tanımlamak için hemiplazi terimi kullanılmaktadır. Bu terim, ele alınan karakter durumları homolog da olsalar benzerliğin ortak atadan gelmeyi yansıtmadığını söylemektedir.</a:t>
            </a:r>
          </a:p>
          <a:p>
            <a:pPr algn="just"/>
            <a:endParaRPr lang="en-US" baseline="0" noProof="1"/>
          </a:p>
          <a:p>
            <a:pPr algn="just"/>
            <a:r>
              <a:rPr lang="en-US" baseline="0" noProof="1"/>
              <a:t>Şekil tamamlanmamış soy ayrılmasının gen ağaçları ile tür ağaçları arasında uyumsuzluk olmasına neden olduğunu göstermektedir. Tür ağacı siyah, gen ağacı ise renkli olarak gösterilmiştir. A, B ve C taksonlarının en yakın ortak atası bir genin iki paraloğuna sahiptir (X ve Y). Duplikatlar türler birbirinden ayrılmadan önce ayrılmıştır ancak paralog dağılımı tür ağacı ile uyumlu değildir.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67</a:t>
            </a:fld>
            <a:endParaRPr lang="en-US"/>
          </a:p>
        </p:txBody>
      </p:sp>
    </p:spTree>
    <p:extLst>
      <p:ext uri="{BB962C8B-B14F-4D97-AF65-F5344CB8AC3E}">
        <p14:creationId xmlns:p14="http://schemas.microsoft.com/office/powerpoint/2010/main" val="3813420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Gene trees and species trees can be incongruent for many reasons.</a:t>
            </a:r>
          </a:p>
          <a:p>
            <a:pPr algn="just"/>
            <a:r>
              <a:rPr lang="tr-TR" noProof="1"/>
              <a:t>Gene trees and species trees can be incongruent for many reasons. (A) Genes can have unequal rates of evolution. (B) Gene loss and gene duplication are common. (C) Gene flow can occur between lineages after their separation. (D) Recombination between neighboring regions can also lead to species phylogenies and gene histories that do not match.</a:t>
            </a:r>
          </a:p>
          <a:p>
            <a:pPr algn="just"/>
            <a:r>
              <a:rPr lang="tr-TR" noProof="1"/>
              <a:t>© 2012 Nature Education </a:t>
            </a:r>
          </a:p>
          <a:p>
            <a:pPr algn="just"/>
            <a:endParaRPr lang="tr-TR" noProof="1"/>
          </a:p>
          <a:p>
            <a:pPr algn="just"/>
            <a:r>
              <a:rPr lang="tr-TR" noProof="1"/>
              <a:t>Horizontal</a:t>
            </a:r>
            <a:r>
              <a:rPr lang="tr-TR" baseline="0" noProof="1"/>
              <a:t> gene transfer (HGT), gene duplication ve hibridizayon </a:t>
            </a:r>
            <a:r>
              <a:rPr lang="en-US" baseline="0" noProof="1"/>
              <a:t>da gen ağaçları ile tür ağaçları arasında uyumsuzluğa neden olabilmektedir. HGT genlerin bir türden diğerine geçmesidir. Ökaryotlarda oldukça nadir olduğundan filogeni yapımında çok sık karşılaşılan bir olay değildir ancak prokaryotlarda yaygındır. Gene duplication ortoloji çıkarımını karmaşıklaştırır. Hibridizayon ve introgression iki farklı türün genetic materyalinden hibritlerin ve bazen yeni türlerin oluştuğu biyolojik bir süreçtir. Hibridizasyon en yaygın olarak bitkilerde görülür ama hayvanlar için de pek çok vaka gösterilmiştir.</a:t>
            </a:r>
          </a:p>
          <a:p>
            <a:pPr algn="just"/>
            <a:endParaRPr lang="en-US" baseline="0" noProof="1"/>
          </a:p>
          <a:p>
            <a:pPr algn="just"/>
            <a:r>
              <a:rPr lang="en-US" baseline="0" noProof="1"/>
              <a:t>Gen ve tür ağaçları arasındaki uyumsuzluğu tespit etmek ve bunu halletmek için çeşitli filogenetik yöntemler geliştirilmiştir. Genlerin tek bir matriste birleştirildiği süpermatris yaklaşımının tersine, bu yöntemler genelde gen ağaçlarının ayrı bir şekilde yapılmasına dayanmaktadır.  Daha sonra bu gen ağaçlarından tür ağacı tahmin edilmeye çalışılır. Çoğu tür ağacı yapma metodu koalesens teorisine dayanır. Bu teori genlerin ya da alellerin geçmişini zamanda geriye giderek takip etmek için geliştirilmiştir. Koalesens modelleri popülasyon genetiğinde sıklıkla kullanılmaktadır. Bu modeller genelde Wright-Fisher genetic kayma modeline dayanır. Bu kayma modeli nesillerin çakışmadığını, nötral evrimi ve popülasyonların geçmişte rastegele birleştiğini varsayar. Çok türlü koalesent (MSC: multispecies coalescent) bir tür ağacının dalları boyunca evrilen gen ağaçlarının olasılık dağılımını tahminlemede kullanılır. Bir tür ağacının her bir dalı tek bir popülasyonu temsil eder. Bu popülasyonlara giren gen soylarının izleri ortak ataya kadar, modelde verilen oranlara göre zamanda takip edilir. Gen ağaçlarının farklı gen soylarının koalesensi üstteki tür ağacı çıkarımı için sinyal sağlar. MSC STEM ya da MP-EST gibi ML yaklaşımlarına ve BEST ya da BEAST gibi Bayesçi çerçeve içerisine yerleştirilmiştir.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68</a:t>
            </a:fld>
            <a:endParaRPr lang="en-US"/>
          </a:p>
        </p:txBody>
      </p:sp>
    </p:spTree>
    <p:extLst>
      <p:ext uri="{BB962C8B-B14F-4D97-AF65-F5344CB8AC3E}">
        <p14:creationId xmlns:p14="http://schemas.microsoft.com/office/powerpoint/2010/main" val="3154915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noProof="1"/>
              <a:t>Filogenetik analizler her zaman bir ağaç topolojisi sonucu verir. Buradaki temel soru çıkan topolojiye ne kadar güvenebileceğimizdir. Genellikle en çok ilgi çeken, ağacın belli iç dallarına olan destektir. Ölçütlerden bir diğeri olan ardıl olasılığı daha önce anlattık.</a:t>
            </a:r>
          </a:p>
        </p:txBody>
      </p:sp>
      <p:sp>
        <p:nvSpPr>
          <p:cNvPr id="4" name="Slide Number Placeholder 3"/>
          <p:cNvSpPr>
            <a:spLocks noGrp="1"/>
          </p:cNvSpPr>
          <p:nvPr>
            <p:ph type="sldNum" sz="quarter" idx="10"/>
          </p:nvPr>
        </p:nvSpPr>
        <p:spPr/>
        <p:txBody>
          <a:bodyPr/>
          <a:lstStyle/>
          <a:p>
            <a:fld id="{6FCEDD98-BD0A-40C4-BFE7-89F23E9772FB}" type="slidenum">
              <a:rPr lang="en-US" smtClean="0"/>
              <a:t>69</a:t>
            </a:fld>
            <a:endParaRPr lang="en-US"/>
          </a:p>
        </p:txBody>
      </p:sp>
    </p:spTree>
    <p:extLst>
      <p:ext uri="{BB962C8B-B14F-4D97-AF65-F5344CB8AC3E}">
        <p14:creationId xmlns:p14="http://schemas.microsoft.com/office/powerpoint/2010/main" val="1000736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tr-TR" baseline="0" noProof="1"/>
              <a:t>Filogenomik ise temel olarak yeni nesil dizileme verisi kullanarak filogeni oluşturmak anlamında kullanılabilir. Ancak işin aslı bu kadar kolay değildir. Filogenomik tanımı ile ilgili bir takım sorunlar bulunmaktadır. Bunlardan ilki filogenomiğin çoğu kez filogenetikle aynı metodolojik ve kavramsal yaklaşımları kullanıyor olmasıdır. Diğeri ise araştırmacıların filogenomik terimini farklı tipteki çalışmalar için kullanageldiğinden bir anlam kargaşasının bulunmasıdır (Jennings, 2017). Filogeni terimi ilk kez Jonathan A. Eisen (1998) tarafından «Phylgenomics: Improving functional predictions for uncharacterized genes by evolutionary analysis» adlı makalede kullanılmıştır. Eisen filogenomiği şöyle tanımlamıştır: Modern karşılaştırmalı yöntemlerle bağlantılı bir şekilde moleküler filogenileri kullanarak gen işlevinin tahmini ve gen ve genom evriminin çalışılması. Bundan kısa bir süre sonra O’Brien ve Stanyon (1999) karşılaştırmalı filogenomik terimini kullandıkları çalışmalarında bir dizi yakın akraba türün karşılaştırmalı gen haritalarını ve atasal genomları tekrar oluşturmak için yapılan kladistik analizleri kullanan çalışmaları tanımlamış oldular. Bu her iki çalışma da filogenomik terimini moleküler ya da genomik evrim için kullanmışsa da veri, analitik yöntemler ve çalışma amaçları bakımından birbirinden farklıdır (Jennings, 2017).</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tr-TR" baseline="0" noProof="1"/>
          </a:p>
          <a:p>
            <a:pPr marL="0" marR="0" lvl="0" indent="0" algn="just" defTabSz="914400" rtl="0" eaLnBrk="1" fontAlgn="auto" latinLnBrk="0" hangingPunct="1">
              <a:lnSpc>
                <a:spcPct val="100000"/>
              </a:lnSpc>
              <a:spcBef>
                <a:spcPts val="0"/>
              </a:spcBef>
              <a:spcAft>
                <a:spcPts val="0"/>
              </a:spcAft>
              <a:buClrTx/>
              <a:buSzTx/>
              <a:buFontTx/>
              <a:buNone/>
              <a:tabLst/>
              <a:defRPr/>
            </a:pPr>
            <a:r>
              <a:rPr lang="tr-TR" baseline="0" noProof="1"/>
              <a:t>2000lerde genom çağı başladı ve genomik verinin hacmi hızlı bir şekilde arttı. Bu da filogenetik araştırmalardaki veri setinin ölçeğini çok belirgin bir şekilde artırdı. Birinci Filogenomik Konferansı Mart 2006’da Kanada Quebec’te yapıldı. Burada filogenomik iki ayrı alanın bileşkesi olarak tanımlandı: 1) Moleküler ve genomik evrim, 2) organizmaların evrimsel tarihi. Bugün hala böyle görüyoruz. O halde tanım şöyle: Genlerin, genomların evrimini ve Tree of Life’ı ortaya çıkarmak için genom verisinin kullanılmasıdır. Bu bağlamda filogenomiği moleküler filogenetikten ayıran şey veri setlerinin çok daha büyük olmasıdır (Jennings, 2017). </a:t>
            </a:r>
          </a:p>
        </p:txBody>
      </p:sp>
      <p:sp>
        <p:nvSpPr>
          <p:cNvPr id="4" name="Slayt Numarası Yer Tutucusu 3"/>
          <p:cNvSpPr>
            <a:spLocks noGrp="1"/>
          </p:cNvSpPr>
          <p:nvPr>
            <p:ph type="sldNum" sz="quarter" idx="5"/>
          </p:nvPr>
        </p:nvSpPr>
        <p:spPr/>
        <p:txBody>
          <a:bodyPr/>
          <a:lstStyle/>
          <a:p>
            <a:fld id="{6FCEDD98-BD0A-40C4-BFE7-89F23E9772FB}" type="slidenum">
              <a:rPr lang="en-US" smtClean="0"/>
              <a:t>7</a:t>
            </a:fld>
            <a:endParaRPr lang="en-US"/>
          </a:p>
        </p:txBody>
      </p:sp>
    </p:spTree>
    <p:extLst>
      <p:ext uri="{BB962C8B-B14F-4D97-AF65-F5344CB8AC3E}">
        <p14:creationId xmlns:p14="http://schemas.microsoft.com/office/powerpoint/2010/main" val="2915701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35125" y="134938"/>
            <a:ext cx="3641725" cy="2730500"/>
          </a:xfrm>
        </p:spPr>
      </p:sp>
      <p:sp>
        <p:nvSpPr>
          <p:cNvPr id="3" name="Notes Placeholder 2"/>
          <p:cNvSpPr>
            <a:spLocks noGrp="1"/>
          </p:cNvSpPr>
          <p:nvPr>
            <p:ph type="body" idx="1"/>
          </p:nvPr>
        </p:nvSpPr>
        <p:spPr>
          <a:xfrm>
            <a:off x="685800" y="2959682"/>
            <a:ext cx="5486400" cy="3600450"/>
          </a:xfrm>
        </p:spPr>
        <p:txBody>
          <a:bodyPr/>
          <a:lstStyle/>
          <a:p>
            <a:pPr algn="just"/>
            <a:r>
              <a:rPr lang="en-US" baseline="0" noProof="1"/>
              <a:t>Filogeninin en yaygın kullanılan destek ölçütü bootstrap analizidir. Bootstrap istatistikte bir tahminin değişkenliğini tahminlemede yaygın bir şekilde kullanılan bir yeniden örnekleme tekniğidir. Bootstrapping’i filogenetiğe sokan Felsenstein (1985)’dir. Bootstrap analizi gerçekleştirmek için ori</a:t>
            </a:r>
            <a:r>
              <a:rPr lang="tr-TR" baseline="0" noProof="1"/>
              <a:t>j</a:t>
            </a:r>
            <a:r>
              <a:rPr lang="en-US" baseline="0" noProof="1"/>
              <a:t>inal veri seti replacement ile yeniden örneklenmelidir. Şöyle ki, original alignment’taki ile aynı sayıda</a:t>
            </a:r>
            <a:r>
              <a:rPr lang="tr-TR" baseline="0" noProof="1"/>
              <a:t> </a:t>
            </a:r>
            <a:r>
              <a:rPr lang="en-US" baseline="0" noProof="1"/>
              <a:t>alignment bölgel</a:t>
            </a:r>
            <a:r>
              <a:rPr lang="tr-TR" baseline="0" noProof="1"/>
              <a:t>e</a:t>
            </a:r>
            <a:r>
              <a:rPr lang="en-US" baseline="0" noProof="1"/>
              <a:t>ri içeren yalancı tekrarlar oluşturulur. Bu yalancı tekrarlardaki her bölge original alignment’tan bölgelerle doldurulur. Bu örnekleme replacement ile yapıldığından, yalancı tekrarlar bazı ori</a:t>
            </a:r>
            <a:r>
              <a:rPr lang="tr-TR" baseline="0" noProof="1"/>
              <a:t>j</a:t>
            </a:r>
            <a:r>
              <a:rPr lang="en-US" baseline="0" noProof="1"/>
              <a:t>inal bölgeleri birden fazla kez içerebilir, bazılarını ise hiç içermeyebilir. Normalde 100 ya da 1000 yalancı tekrar oluşturulur ve daha sonra bunlar ori</a:t>
            </a:r>
            <a:r>
              <a:rPr lang="tr-TR" baseline="0" noProof="1"/>
              <a:t>j</a:t>
            </a:r>
            <a:r>
              <a:rPr lang="en-US" baseline="0" noProof="1"/>
              <a:t>inal filogenetik analizdeki gibi analiz edilir (ML, MP ya da NJ ile). Alternatif olarak bir bootstrapping algoritması gerekli tekrar sayısını tahminleyebilmektedir (Pattengale et al. 2009). Daha sonra bu analizlerden elde edilen bütün ağaçlar bir çoğunluk kurallı mutabakat ağacında özetlenir ve sıklıkları düğümlerde gösterilir. Eğer söz konusu dal bütün tekrarlarda bulunmuşsa destek %100’dür. Bu değerler istatistikte her zaman olduğu gibi &gt;%95 istatistiksel olarak anlamlı kabul edilir. Bu destek bir dalın veri tarafından ne kadar iyi desteklendiğini tanımlar; fakat bu dalın doğru olma olasılığı değildir. Bootstrap temelde veri setinin iyi desteklenen bir çözüm üretmeye yetecek büyüklükte olup olmadığını test eder</a:t>
            </a:r>
            <a:r>
              <a:rPr lang="en-US" noProof="1"/>
              <a:t>. Genelde yüksek istatistiksel destek (örn. bootstrapping) ağacın doğru olduğuna ilişkin bir ölçüt olarak ele alınır ancak şunu akılda tutmak gerekir ki bu ölçütler elde edilen özelliklerin örnekleme hatasına kararlılığını değerlendirir. Booktstrap analizi veri setinin bir örüntü içerip içermediğini ve bunun ne kadar güçlü olduğunu tespit eder ama bu örüntünün gerçek bir filogenetik sinyali temsil edip etmediğine karar veremez. </a:t>
            </a:r>
            <a:r>
              <a:rPr lang="en-US" baseline="0" noProof="1"/>
              <a:t>Şu</a:t>
            </a:r>
            <a:r>
              <a:rPr lang="tr-TR" baseline="0" noProof="1"/>
              <a:t> da</a:t>
            </a:r>
            <a:r>
              <a:rPr lang="en-US" baseline="0" noProof="1"/>
              <a:t> unutulmamaldır ki verideki özellikle sistematik hatalar, aslında yanlış olan bazı dalların istatistiksel olarak anlamlı bir şekilde desteklenmesine neden olabilir.</a:t>
            </a:r>
          </a:p>
          <a:p>
            <a:pPr algn="just"/>
            <a:endParaRPr lang="en-US" baseline="0" noProof="1"/>
          </a:p>
          <a:p>
            <a:pPr algn="just"/>
            <a:r>
              <a:rPr lang="en-US" baseline="0" noProof="1"/>
              <a:t>IQ-TREE ve RAXML’de büyük veri setleri için kullanılabilecek bir bootstrap analizi bulunmaktadır.</a:t>
            </a:r>
          </a:p>
          <a:p>
            <a:pPr algn="just"/>
            <a:endParaRPr lang="en-US" baseline="0" noProof="1"/>
          </a:p>
          <a:p>
            <a:pPr algn="just"/>
            <a:r>
              <a:rPr lang="en-US" baseline="0" noProof="1"/>
              <a:t>Jack-knife filogenetikte kullanılan benzer bir yeniden örnekleme yöntemidir. Bunda yeniden örnekleme replacement ile değil pozisyonların rastgele seçilen yarısının yalancı tekrarlarda silinmesiyle gerçekleştirilir (Felsenstein 2013).</a:t>
            </a:r>
            <a:endParaRPr lang="tr-TR" baseline="0" noProof="1"/>
          </a:p>
        </p:txBody>
      </p:sp>
      <p:sp>
        <p:nvSpPr>
          <p:cNvPr id="4" name="Slide Number Placeholder 3"/>
          <p:cNvSpPr>
            <a:spLocks noGrp="1"/>
          </p:cNvSpPr>
          <p:nvPr>
            <p:ph type="sldNum" sz="quarter" idx="10"/>
          </p:nvPr>
        </p:nvSpPr>
        <p:spPr/>
        <p:txBody>
          <a:bodyPr/>
          <a:lstStyle/>
          <a:p>
            <a:fld id="{6FCEDD98-BD0A-40C4-BFE7-89F23E9772FB}" type="slidenum">
              <a:rPr lang="en-US" smtClean="0"/>
              <a:t>70</a:t>
            </a:fld>
            <a:endParaRPr lang="en-US"/>
          </a:p>
        </p:txBody>
      </p:sp>
    </p:spTree>
    <p:extLst>
      <p:ext uri="{BB962C8B-B14F-4D97-AF65-F5344CB8AC3E}">
        <p14:creationId xmlns:p14="http://schemas.microsoft.com/office/powerpoint/2010/main" val="21433569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noProof="1"/>
              <a:t>Bazen iki ya da daha fazla topolojiyi</a:t>
            </a:r>
            <a:r>
              <a:rPr lang="en-US" baseline="0" noProof="1"/>
              <a:t> bir mutabakat (</a:t>
            </a:r>
            <a:r>
              <a:rPr lang="en-US" i="1" baseline="0" noProof="1"/>
              <a:t>consensus</a:t>
            </a:r>
            <a:r>
              <a:rPr lang="en-US" i="0" baseline="0" noProof="1"/>
              <a:t>) ağacında özetlemek icap eder. Mutabakat ağacı yapmak için bir çok yöntem bulunmaktadır (Wilkinson 1994) ancak bunların filogenetik sistematikte yaygın bir şekilde kullanılanı bu ikisidir. </a:t>
            </a:r>
            <a:endParaRPr lang="en-US" baseline="0" noProof="1"/>
          </a:p>
          <a:p>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71</a:t>
            </a:fld>
            <a:endParaRPr lang="en-US"/>
          </a:p>
        </p:txBody>
      </p:sp>
    </p:spTree>
    <p:extLst>
      <p:ext uri="{BB962C8B-B14F-4D97-AF65-F5344CB8AC3E}">
        <p14:creationId xmlns:p14="http://schemas.microsoft.com/office/powerpoint/2010/main" val="1381408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i="0" baseline="0" noProof="1"/>
              <a:t>Sıkı mutabakatta sadece özetlenen tüm topolojilerde bulunan iç düğümler gösterilir; diğer tüm düğümler çok çatallı olacak şekilde yığılır. Çoğunluk kurallı mutabaktatta ise özetlenen topolojilerin yarısından fazlasında bulunan iç düğümler özetlenir ve bu kurala uymayanlar yığılır. Genelde bir nodun ne sıklıkta gözlendiği ağaçta belirtilir. Çoğunluk kurallı mutabakat ağaçları bootstrap analizlerinden ya da Bayes çıkarımlarından elde edilen ağaçların özetlenmesinde yaygın bir şekilde kullanılmaktadır.</a:t>
            </a:r>
            <a:endParaRPr lang="tr-TR" i="0" baseline="0" noProof="1"/>
          </a:p>
          <a:p>
            <a:pPr algn="just"/>
            <a:r>
              <a:rPr lang="en-US" i="0" baseline="0" noProof="1"/>
              <a:t>Son olarak da farklı kaynak ağaçlardaki topolojik bilgiyi birleştirerek filogenetik bir hipotez (ağaç topolojisi) üreten başka bir dizi yöntem daha bulunmaktadır. Buna süperağaç yaklaşımı denir ve mutabakat yöntemlerinden farklı bir yöntemdir çünkü bu yöntem ağaçları birleştirmek için aynı uçların olmasını gerektirmez. Süperağaç yapmak için çeşitli yöntemler bulunmaktadır</a:t>
            </a:r>
            <a:endParaRPr lang="en-US" dirty="0"/>
          </a:p>
        </p:txBody>
      </p:sp>
      <p:sp>
        <p:nvSpPr>
          <p:cNvPr id="4" name="Slide Number Placeholder 3"/>
          <p:cNvSpPr>
            <a:spLocks noGrp="1"/>
          </p:cNvSpPr>
          <p:nvPr>
            <p:ph type="sldNum" sz="quarter" idx="10"/>
          </p:nvPr>
        </p:nvSpPr>
        <p:spPr/>
        <p:txBody>
          <a:bodyPr/>
          <a:lstStyle/>
          <a:p>
            <a:fld id="{6FCEDD98-BD0A-40C4-BFE7-89F23E9772FB}" type="slidenum">
              <a:rPr lang="en-US" smtClean="0"/>
              <a:t>72</a:t>
            </a:fld>
            <a:endParaRPr lang="en-US"/>
          </a:p>
        </p:txBody>
      </p:sp>
    </p:spTree>
    <p:extLst>
      <p:ext uri="{BB962C8B-B14F-4D97-AF65-F5344CB8AC3E}">
        <p14:creationId xmlns:p14="http://schemas.microsoft.com/office/powerpoint/2010/main" val="24634150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tr-TR" noProof="1"/>
              <a:t>Ağaç dediğimiz şey aslında bir çeşit grafiktir. Grafiği kabaca şöyle tanımlayabiliriz: </a:t>
            </a:r>
            <a:r>
              <a:rPr lang="en-US" noProof="1"/>
              <a:t>Birbirine dallar (kenarlar) ile bağlı sınırlı sayıdaki düğümün ilişkilerinin gösterimi. Ağaçlar</a:t>
            </a:r>
            <a:r>
              <a:rPr lang="en-US" baseline="0" noProof="1"/>
              <a:t> ağ içermeyen grafiklerdir. Ancak bu tarz bir grafik evrimsel ilişkileri göstermede en iyi yol olmayabilir. Örneğin melezleşme, yatay gen transferi ya da rekombinasyon söz konusu olduğunda düğümler arasında ağ şeklinde bir ilişki varsaymak gerekir. Bu durumda ağlar evrimsel ilişkiyi göstermenin daha iyi bir yolu olarak karşımıza çıkar.</a:t>
            </a:r>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73</a:t>
            </a:fld>
            <a:endParaRPr lang="en-US"/>
          </a:p>
        </p:txBody>
      </p:sp>
    </p:spTree>
    <p:extLst>
      <p:ext uri="{BB962C8B-B14F-4D97-AF65-F5344CB8AC3E}">
        <p14:creationId xmlns:p14="http://schemas.microsoft.com/office/powerpoint/2010/main" val="23551239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Kaynaklar</a:t>
            </a:r>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242021"/>
                </a:solidFill>
                <a:latin typeface="Agency FB" panose="020B0503020202020204" pitchFamily="34" charset="0"/>
                <a:cs typeface="Arial" panose="020B0604020202020204" pitchFamily="34" charset="0"/>
              </a:rPr>
              <a:t>Bleidorn</a:t>
            </a:r>
            <a:r>
              <a:rPr lang="en-US" dirty="0">
                <a:solidFill>
                  <a:srgbClr val="242021"/>
                </a:solidFill>
                <a:latin typeface="Agency FB" panose="020B0503020202020204" pitchFamily="34" charset="0"/>
                <a:cs typeface="Arial" panose="020B0604020202020204" pitchFamily="34" charset="0"/>
              </a:rPr>
              <a:t>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a:p>
            <a:pPr marL="171450" indent="-171450">
              <a:buFont typeface="Arial" panose="020B0604020202020204" pitchFamily="34" charset="0"/>
              <a:buChar char="•"/>
            </a:pPr>
            <a:r>
              <a:rPr lang="en-US" dirty="0"/>
              <a:t>Jennings WB (2017) </a:t>
            </a:r>
            <a:r>
              <a:rPr lang="en-US" dirty="0" err="1"/>
              <a:t>Phylogenomic</a:t>
            </a:r>
            <a:r>
              <a:rPr lang="en-US" dirty="0"/>
              <a:t> data acquisition: principles and practice, CRC Press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solidFill>
                  <a:srgbClr val="242021"/>
                </a:solidFill>
                <a:latin typeface="Agency FB" panose="020B0503020202020204" pitchFamily="34" charset="0"/>
                <a:cs typeface="Arial" panose="020B0604020202020204" pitchFamily="34" charset="0"/>
              </a:rPr>
              <a:t>Nei</a:t>
            </a:r>
            <a:r>
              <a:rPr lang="en-US" dirty="0">
                <a:solidFill>
                  <a:srgbClr val="242021"/>
                </a:solidFill>
                <a:latin typeface="Agency FB" panose="020B0503020202020204" pitchFamily="34" charset="0"/>
                <a:cs typeface="Arial" panose="020B0604020202020204" pitchFamily="34" charset="0"/>
              </a:rPr>
              <a:t> M &amp; Kumar S </a:t>
            </a:r>
            <a:r>
              <a:rPr lang="en-US" dirty="0">
                <a:latin typeface="Agency FB" panose="020B0503020202020204" pitchFamily="34" charset="0"/>
                <a:cs typeface="Arial" panose="020B0604020202020204" pitchFamily="34" charset="0"/>
              </a:rPr>
              <a:t>(2000) </a:t>
            </a:r>
            <a:r>
              <a:rPr lang="en-US" dirty="0">
                <a:latin typeface="Agency FB" panose="020B0503020202020204" pitchFamily="34" charset="0"/>
              </a:rPr>
              <a:t>Molecular Evolution. Oxford University Press.</a:t>
            </a:r>
            <a:endParaRPr lang="tr-TR" dirty="0">
              <a:latin typeface="Agency FB" panose="020B0503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err="1">
                <a:latin typeface="Agency FB" panose="020B0503020202020204" pitchFamily="34" charset="0"/>
              </a:rPr>
              <a:t>Setubal</a:t>
            </a:r>
            <a:r>
              <a:rPr lang="tr-TR" dirty="0">
                <a:latin typeface="Agency FB" panose="020B0503020202020204" pitchFamily="34" charset="0"/>
              </a:rPr>
              <a:t> JC, </a:t>
            </a:r>
            <a:r>
              <a:rPr lang="tr-TR" dirty="0" err="1">
                <a:latin typeface="Agency FB" panose="020B0503020202020204" pitchFamily="34" charset="0"/>
              </a:rPr>
              <a:t>Stoye</a:t>
            </a:r>
            <a:r>
              <a:rPr lang="tr-TR" dirty="0">
                <a:latin typeface="Agency FB" panose="020B0503020202020204" pitchFamily="34" charset="0"/>
              </a:rPr>
              <a:t> J, </a:t>
            </a:r>
            <a:r>
              <a:rPr lang="tr-TR" dirty="0" err="1">
                <a:latin typeface="Agency FB" panose="020B0503020202020204" pitchFamily="34" charset="0"/>
              </a:rPr>
              <a:t>Stadler</a:t>
            </a:r>
            <a:r>
              <a:rPr lang="tr-TR" dirty="0">
                <a:latin typeface="Agency FB" panose="020B0503020202020204" pitchFamily="34" charset="0"/>
              </a:rPr>
              <a:t> PF (2018) </a:t>
            </a:r>
            <a:r>
              <a:rPr lang="tr-TR" dirty="0" err="1">
                <a:latin typeface="Agency FB" panose="020B0503020202020204" pitchFamily="34" charset="0"/>
              </a:rPr>
              <a:t>Comparative</a:t>
            </a:r>
            <a:r>
              <a:rPr lang="tr-TR" dirty="0">
                <a:latin typeface="Agency FB" panose="020B0503020202020204" pitchFamily="34" charset="0"/>
              </a:rPr>
              <a:t> </a:t>
            </a:r>
            <a:r>
              <a:rPr lang="tr-TR" dirty="0" err="1">
                <a:latin typeface="Agency FB" panose="020B0503020202020204" pitchFamily="34" charset="0"/>
              </a:rPr>
              <a:t>genomics</a:t>
            </a:r>
            <a:r>
              <a:rPr lang="tr-TR" dirty="0">
                <a:latin typeface="Agency FB" panose="020B0503020202020204" pitchFamily="34" charset="0"/>
              </a:rPr>
              <a:t>: </a:t>
            </a:r>
            <a:r>
              <a:rPr lang="tr-TR" dirty="0" err="1">
                <a:latin typeface="Agency FB" panose="020B0503020202020204" pitchFamily="34" charset="0"/>
              </a:rPr>
              <a:t>methods</a:t>
            </a:r>
            <a:r>
              <a:rPr lang="tr-TR" dirty="0">
                <a:latin typeface="Agency FB" panose="020B0503020202020204" pitchFamily="34" charset="0"/>
              </a:rPr>
              <a:t> </a:t>
            </a:r>
            <a:r>
              <a:rPr lang="tr-TR" dirty="0" err="1">
                <a:latin typeface="Agency FB" panose="020B0503020202020204" pitchFamily="34" charset="0"/>
              </a:rPr>
              <a:t>and</a:t>
            </a:r>
            <a:r>
              <a:rPr lang="tr-TR" dirty="0">
                <a:latin typeface="Agency FB" panose="020B0503020202020204" pitchFamily="34" charset="0"/>
              </a:rPr>
              <a:t> </a:t>
            </a:r>
            <a:r>
              <a:rPr lang="tr-TR" dirty="0" err="1">
                <a:latin typeface="Agency FB" panose="020B0503020202020204" pitchFamily="34" charset="0"/>
              </a:rPr>
              <a:t>protocols</a:t>
            </a:r>
            <a:r>
              <a:rPr lang="tr-TR" dirty="0">
                <a:latin typeface="Agency FB" panose="020B0503020202020204" pitchFamily="34" charset="0"/>
              </a:rPr>
              <a:t>. </a:t>
            </a:r>
            <a:r>
              <a:rPr lang="tr-TR" dirty="0" err="1">
                <a:latin typeface="Agency FB" panose="020B0503020202020204" pitchFamily="34" charset="0"/>
              </a:rPr>
              <a:t>Humana</a:t>
            </a:r>
            <a:r>
              <a:rPr lang="tr-TR" dirty="0">
                <a:latin typeface="Agency FB" panose="020B0503020202020204" pitchFamily="34" charset="0"/>
              </a:rPr>
              <a:t> </a:t>
            </a:r>
            <a:r>
              <a:rPr lang="tr-TR" dirty="0" err="1">
                <a:latin typeface="Agency FB" panose="020B0503020202020204" pitchFamily="34" charset="0"/>
              </a:rPr>
              <a:t>Press</a:t>
            </a:r>
            <a:r>
              <a:rPr lang="tr-TR">
                <a:latin typeface="Agency FB" panose="020B0503020202020204" pitchFamily="34" charset="0"/>
              </a:rPr>
              <a:t>.</a:t>
            </a:r>
            <a:endParaRPr lang="en-US" dirty="0">
              <a:latin typeface="Agency FB" panose="020B0503020202020204" pitchFamily="34" charset="0"/>
            </a:endParaRPr>
          </a:p>
          <a:p>
            <a:pPr marL="171450" indent="-171450">
              <a:buFont typeface="Arial" panose="020B0604020202020204" pitchFamily="34" charset="0"/>
              <a:buChar char="•"/>
            </a:pPr>
            <a:r>
              <a:rPr lang="tr-TR" dirty="0"/>
              <a:t>https://www.ncbi.nlm.nih.gov/Class/NAWBIS/Modules/Phylogenetics/phylolast.html</a:t>
            </a:r>
            <a:endParaRPr lang="en-US" dirty="0"/>
          </a:p>
          <a:p>
            <a:pPr marL="171450" indent="-171450">
              <a:buFont typeface="Arial" panose="020B0604020202020204" pitchFamily="34" charset="0"/>
              <a:buChar char="•"/>
            </a:pPr>
            <a:r>
              <a:rPr lang="tr-TR" dirty="0"/>
              <a:t>https://genomics.sschmeier.com/index.html</a:t>
            </a:r>
          </a:p>
          <a:p>
            <a:endParaRPr lang="en-US" dirty="0"/>
          </a:p>
        </p:txBody>
      </p:sp>
      <p:sp>
        <p:nvSpPr>
          <p:cNvPr id="4" name="Slide Number Placeholder 3"/>
          <p:cNvSpPr>
            <a:spLocks noGrp="1"/>
          </p:cNvSpPr>
          <p:nvPr>
            <p:ph type="sldNum" sz="quarter" idx="10"/>
          </p:nvPr>
        </p:nvSpPr>
        <p:spPr/>
        <p:txBody>
          <a:bodyPr/>
          <a:lstStyle/>
          <a:p>
            <a:fld id="{6FCEDD98-BD0A-40C4-BFE7-89F23E9772FB}" type="slidenum">
              <a:rPr lang="en-US" smtClean="0"/>
              <a:t>74</a:t>
            </a:fld>
            <a:endParaRPr lang="en-US"/>
          </a:p>
        </p:txBody>
      </p:sp>
    </p:spTree>
    <p:extLst>
      <p:ext uri="{BB962C8B-B14F-4D97-AF65-F5344CB8AC3E}">
        <p14:creationId xmlns:p14="http://schemas.microsoft.com/office/powerpoint/2010/main" val="100614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noProof="1"/>
          </a:p>
        </p:txBody>
      </p:sp>
      <p:sp>
        <p:nvSpPr>
          <p:cNvPr id="4" name="Slide Number Placeholder 3"/>
          <p:cNvSpPr>
            <a:spLocks noGrp="1"/>
          </p:cNvSpPr>
          <p:nvPr>
            <p:ph type="sldNum" sz="quarter" idx="10"/>
          </p:nvPr>
        </p:nvSpPr>
        <p:spPr/>
        <p:txBody>
          <a:bodyPr/>
          <a:lstStyle/>
          <a:p>
            <a:fld id="{6FCEDD98-BD0A-40C4-BFE7-89F23E9772FB}" type="slidenum">
              <a:rPr lang="en-US" smtClean="0"/>
              <a:t>8</a:t>
            </a:fld>
            <a:endParaRPr lang="en-US"/>
          </a:p>
        </p:txBody>
      </p:sp>
    </p:spTree>
    <p:extLst>
      <p:ext uri="{BB962C8B-B14F-4D97-AF65-F5344CB8AC3E}">
        <p14:creationId xmlns:p14="http://schemas.microsoft.com/office/powerpoint/2010/main" val="303579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aseline="0" noProof="1"/>
              <a:t>Hem yok olmuş, hem de mevcut organizmalar bu çalışma alanının konusu olabilmektedir. Bu organizmalar arasındaki evrimsel ilişkiler ağaçlarla gösterilir. Bu ağaçları ise filogenetik yöntemlerle çizeriz.</a:t>
            </a:r>
            <a:r>
              <a:rPr lang="tr-TR" baseline="0" noProof="1"/>
              <a:t> Filogenetik ağaçlar çok çeşitli filogenomik çalışmalarda temel analiz birimidir. Bir organizma grubu için tam olarak doğru olan gen ağacını bilmemiz mümkün değildir. Bunun yerine soyun geçmişini çıkarsamamız ya da yeniden oluşturmamız gerekir. İşte bu noktada devreye filogenetik yöntemler girer.</a:t>
            </a:r>
            <a:endParaRPr lang="tr-TR" noProof="1"/>
          </a:p>
          <a:p>
            <a:endParaRPr lang="tr-TR" dirty="0"/>
          </a:p>
        </p:txBody>
      </p:sp>
      <p:sp>
        <p:nvSpPr>
          <p:cNvPr id="4" name="Slayt Numarası Yer Tutucusu 3"/>
          <p:cNvSpPr>
            <a:spLocks noGrp="1"/>
          </p:cNvSpPr>
          <p:nvPr>
            <p:ph type="sldNum" sz="quarter" idx="5"/>
          </p:nvPr>
        </p:nvSpPr>
        <p:spPr/>
        <p:txBody>
          <a:bodyPr/>
          <a:lstStyle/>
          <a:p>
            <a:fld id="{6FCEDD98-BD0A-40C4-BFE7-89F23E9772FB}" type="slidenum">
              <a:rPr lang="en-US" smtClean="0"/>
              <a:t>9</a:t>
            </a:fld>
            <a:endParaRPr lang="en-US"/>
          </a:p>
        </p:txBody>
      </p:sp>
    </p:spTree>
    <p:extLst>
      <p:ext uri="{BB962C8B-B14F-4D97-AF65-F5344CB8AC3E}">
        <p14:creationId xmlns:p14="http://schemas.microsoft.com/office/powerpoint/2010/main" val="377268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82DB68F-E60F-4FFA-AE40-1BE7A8732471}" type="datetimeFigureOut">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621241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2DB68F-E60F-4FFA-AE40-1BE7A8732471}" type="datetimeFigureOut">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355138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365125"/>
            <a:ext cx="432196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2DB68F-E60F-4FFA-AE40-1BE7A8732471}" type="datetimeFigureOut">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273530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2DB68F-E60F-4FFA-AE40-1BE7A8732471}" type="datetimeFigureOut">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289398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2DB68F-E60F-4FFA-AE40-1BE7A8732471}" type="datetimeFigureOut">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1007217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7"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825625"/>
            <a:ext cx="290036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2DB68F-E60F-4FFA-AE40-1BE7A8732471}" type="datetimeFigureOut">
              <a:rPr lang="en-US" smtClean="0"/>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1128422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2DB68F-E60F-4FFA-AE40-1BE7A8732471}" type="datetimeFigureOut">
              <a:rPr lang="en-US" smtClean="0"/>
              <a:t>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1479306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2DB68F-E60F-4FFA-AE40-1BE7A8732471}" type="datetimeFigureOut">
              <a:rPr lang="en-US" smtClean="0"/>
              <a:t>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1525866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DB68F-E60F-4FFA-AE40-1BE7A8732471}" type="datetimeFigureOut">
              <a:rPr lang="en-US" smtClean="0"/>
              <a:t>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318981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82DB68F-E60F-4FFA-AE40-1BE7A8732471}" type="datetimeFigureOut">
              <a:rPr lang="en-US" smtClean="0"/>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179581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82DB68F-E60F-4FFA-AE40-1BE7A8732471}" type="datetimeFigureOut">
              <a:rPr lang="en-US" smtClean="0"/>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1C18A-1942-4013-9896-0D4FE09A6CB9}" type="slidenum">
              <a:rPr lang="en-US" smtClean="0"/>
              <a:t>‹#›</a:t>
            </a:fld>
            <a:endParaRPr lang="en-US"/>
          </a:p>
        </p:txBody>
      </p:sp>
    </p:spTree>
    <p:extLst>
      <p:ext uri="{BB962C8B-B14F-4D97-AF65-F5344CB8AC3E}">
        <p14:creationId xmlns:p14="http://schemas.microsoft.com/office/powerpoint/2010/main" val="2491725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2DB68F-E60F-4FFA-AE40-1BE7A8732471}" type="datetimeFigureOut">
              <a:rPr lang="en-US" smtClean="0"/>
              <a:t>2/7/2019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41C18A-1942-4013-9896-0D4FE09A6CB9}" type="slidenum">
              <a:rPr lang="en-US" smtClean="0"/>
              <a:t>‹#›</a:t>
            </a:fld>
            <a:endParaRPr lang="en-US"/>
          </a:p>
        </p:txBody>
      </p:sp>
    </p:spTree>
    <p:extLst>
      <p:ext uri="{BB962C8B-B14F-4D97-AF65-F5344CB8AC3E}">
        <p14:creationId xmlns:p14="http://schemas.microsoft.com/office/powerpoint/2010/main" val="2388839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53723"/>
            <a:ext cx="9144000" cy="1229162"/>
          </a:xfrm>
        </p:spPr>
        <p:txBody>
          <a:bodyPr>
            <a:normAutofit fontScale="90000"/>
          </a:bodyPr>
          <a:lstStyle/>
          <a:p>
            <a:r>
              <a:rPr lang="en-US" sz="3600" dirty="0">
                <a:effectLst>
                  <a:outerShdw blurRad="38100" dist="38100" dir="2700000" algn="tl">
                    <a:srgbClr val="000000">
                      <a:alpha val="43137"/>
                    </a:srgbClr>
                  </a:outerShdw>
                </a:effectLst>
                <a:latin typeface="Bookman Old Style" panose="02050604050505020204" pitchFamily="18" charset="0"/>
              </a:rPr>
              <a:t>FİLOGENOMİK</a:t>
            </a:r>
            <a:br>
              <a:rPr lang="en-US" sz="4400" dirty="0">
                <a:effectLst>
                  <a:outerShdw blurRad="38100" dist="38100" dir="2700000" algn="tl">
                    <a:srgbClr val="000000">
                      <a:alpha val="43137"/>
                    </a:srgbClr>
                  </a:outerShdw>
                </a:effectLst>
                <a:latin typeface="Bookman Old Style" panose="02050604050505020204" pitchFamily="18" charset="0"/>
              </a:rPr>
            </a:br>
            <a:r>
              <a:rPr lang="en-US" sz="2200" i="1" dirty="0" err="1">
                <a:solidFill>
                  <a:srgbClr val="FF0000"/>
                </a:solidFill>
                <a:effectLst>
                  <a:outerShdw blurRad="38100" dist="38100" dir="2700000" algn="tl">
                    <a:srgbClr val="000000">
                      <a:alpha val="43137"/>
                    </a:srgbClr>
                  </a:outerShdw>
                </a:effectLst>
                <a:latin typeface="Bookman Old Style" panose="02050604050505020204" pitchFamily="18" charset="0"/>
              </a:rPr>
              <a:t>ya</a:t>
            </a:r>
            <a:r>
              <a:rPr lang="en-US" sz="2200" i="1" dirty="0">
                <a:solidFill>
                  <a:srgbClr val="FF0000"/>
                </a:solidFill>
                <a:effectLst>
                  <a:outerShdw blurRad="38100" dist="38100" dir="2700000" algn="tl">
                    <a:srgbClr val="000000">
                      <a:alpha val="43137"/>
                    </a:srgbClr>
                  </a:outerShdw>
                </a:effectLst>
                <a:latin typeface="Bookman Old Style" panose="02050604050505020204" pitchFamily="18" charset="0"/>
              </a:rPr>
              <a:t> da</a:t>
            </a:r>
            <a:br>
              <a:rPr lang="en-US" sz="2200" i="1" dirty="0">
                <a:solidFill>
                  <a:srgbClr val="FF0000"/>
                </a:solidFill>
                <a:effectLst>
                  <a:outerShdw blurRad="38100" dist="38100" dir="2700000" algn="tl">
                    <a:srgbClr val="000000">
                      <a:alpha val="43137"/>
                    </a:srgbClr>
                  </a:outerShdw>
                </a:effectLst>
                <a:latin typeface="Bookman Old Style" panose="02050604050505020204" pitchFamily="18" charset="0"/>
              </a:rPr>
            </a:br>
            <a:r>
              <a:rPr lang="en-US" sz="2200" i="1" dirty="0">
                <a:solidFill>
                  <a:srgbClr val="FF0000"/>
                </a:solidFill>
                <a:effectLst>
                  <a:outerShdw blurRad="38100" dist="38100" dir="2700000" algn="tl">
                    <a:srgbClr val="000000">
                      <a:alpha val="43137"/>
                    </a:srgbClr>
                  </a:outerShdw>
                </a:effectLst>
                <a:latin typeface="Bookman Old Style" panose="02050604050505020204" pitchFamily="18" charset="0"/>
              </a:rPr>
              <a:t>Ben </a:t>
            </a:r>
            <a:r>
              <a:rPr lang="en-US" sz="2200" i="1" dirty="0" err="1">
                <a:solidFill>
                  <a:srgbClr val="FF0000"/>
                </a:solidFill>
                <a:effectLst>
                  <a:outerShdw blurRad="38100" dist="38100" dir="2700000" algn="tl">
                    <a:srgbClr val="000000">
                      <a:alpha val="43137"/>
                    </a:srgbClr>
                  </a:outerShdw>
                </a:effectLst>
                <a:latin typeface="Bookman Old Style" panose="02050604050505020204" pitchFamily="18" charset="0"/>
              </a:rPr>
              <a:t>insan</a:t>
            </a:r>
            <a:r>
              <a:rPr lang="en-US" sz="2200" i="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en-US" sz="2200" i="1" dirty="0" err="1">
                <a:solidFill>
                  <a:srgbClr val="FF0000"/>
                </a:solidFill>
                <a:effectLst>
                  <a:outerShdw blurRad="38100" dist="38100" dir="2700000" algn="tl">
                    <a:srgbClr val="000000">
                      <a:alpha val="43137"/>
                    </a:srgbClr>
                  </a:outerShdw>
                </a:effectLst>
                <a:latin typeface="Bookman Old Style" panose="02050604050505020204" pitchFamily="18" charset="0"/>
              </a:rPr>
              <a:t>değil</a:t>
            </a:r>
            <a:r>
              <a:rPr lang="en-US" sz="2200" i="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en-US" sz="2200" i="1" dirty="0" err="1">
                <a:solidFill>
                  <a:srgbClr val="FF0000"/>
                </a:solidFill>
                <a:effectLst>
                  <a:outerShdw blurRad="38100" dist="38100" dir="2700000" algn="tl">
                    <a:srgbClr val="000000">
                      <a:alpha val="43137"/>
                    </a:srgbClr>
                  </a:outerShdw>
                </a:effectLst>
                <a:latin typeface="Bookman Old Style" panose="02050604050505020204" pitchFamily="18" charset="0"/>
              </a:rPr>
              <a:t>miyim</a:t>
            </a:r>
            <a:r>
              <a:rPr lang="en-US" sz="2700" i="1" dirty="0">
                <a:solidFill>
                  <a:srgbClr val="FF0000"/>
                </a:solidFill>
                <a:effectLst>
                  <a:outerShdw blurRad="38100" dist="38100" dir="2700000" algn="tl">
                    <a:srgbClr val="000000">
                      <a:alpha val="43137"/>
                    </a:srgbClr>
                  </a:outerShdw>
                </a:effectLst>
                <a:latin typeface="Bookman Old Style" panose="02050604050505020204" pitchFamily="18" charset="0"/>
              </a:rPr>
              <a:t>?</a:t>
            </a:r>
          </a:p>
        </p:txBody>
      </p:sp>
      <p:sp>
        <p:nvSpPr>
          <p:cNvPr id="3" name="Subtitle 2"/>
          <p:cNvSpPr>
            <a:spLocks noGrp="1"/>
          </p:cNvSpPr>
          <p:nvPr>
            <p:ph type="subTitle" idx="1"/>
          </p:nvPr>
        </p:nvSpPr>
        <p:spPr>
          <a:xfrm>
            <a:off x="6161746" y="6500190"/>
            <a:ext cx="2982254" cy="347921"/>
          </a:xfrm>
        </p:spPr>
        <p:txBody>
          <a:bodyPr>
            <a:normAutofit/>
          </a:bodyPr>
          <a:lstStyle/>
          <a:p>
            <a:pPr algn="r"/>
            <a:r>
              <a:rPr lang="en-US" dirty="0">
                <a:effectLst>
                  <a:outerShdw blurRad="38100" dist="38100" dir="2700000" algn="tl">
                    <a:srgbClr val="000000">
                      <a:alpha val="43137"/>
                    </a:srgbClr>
                  </a:outerShdw>
                </a:effectLst>
                <a:latin typeface="Bookman Old Style" panose="02050604050505020204" pitchFamily="18" charset="0"/>
              </a:rPr>
              <a:t>kipekdal@gmail.com</a:t>
            </a:r>
          </a:p>
        </p:txBody>
      </p:sp>
      <p:pic>
        <p:nvPicPr>
          <p:cNvPr id="8" name="Picture 7"/>
          <p:cNvPicPr>
            <a:picLocks noChangeAspect="1"/>
          </p:cNvPicPr>
          <p:nvPr/>
        </p:nvPicPr>
        <p:blipFill>
          <a:blip r:embed="rId3"/>
          <a:stretch>
            <a:fillRect/>
          </a:stretch>
        </p:blipFill>
        <p:spPr>
          <a:xfrm rot="16200000">
            <a:off x="6072666" y="1956124"/>
            <a:ext cx="3064345" cy="2886185"/>
          </a:xfrm>
          <a:prstGeom prst="rect">
            <a:avLst/>
          </a:prstGeom>
        </p:spPr>
      </p:pic>
      <p:pic>
        <p:nvPicPr>
          <p:cNvPr id="9" name="Picture 8"/>
          <p:cNvPicPr>
            <a:picLocks noChangeAspect="1"/>
          </p:cNvPicPr>
          <p:nvPr/>
        </p:nvPicPr>
        <p:blipFill>
          <a:blip r:embed="rId3"/>
          <a:stretch>
            <a:fillRect/>
          </a:stretch>
        </p:blipFill>
        <p:spPr>
          <a:xfrm rot="5400000">
            <a:off x="-173" y="2070045"/>
            <a:ext cx="3064345" cy="2886185"/>
          </a:xfrm>
          <a:prstGeom prst="rect">
            <a:avLst/>
          </a:prstGeom>
        </p:spPr>
      </p:pic>
      <p:pic>
        <p:nvPicPr>
          <p:cNvPr id="11" name="Picture 10"/>
          <p:cNvPicPr>
            <a:picLocks noChangeAspect="1"/>
          </p:cNvPicPr>
          <p:nvPr/>
        </p:nvPicPr>
        <p:blipFill>
          <a:blip r:embed="rId4"/>
          <a:stretch>
            <a:fillRect/>
          </a:stretch>
        </p:blipFill>
        <p:spPr>
          <a:xfrm>
            <a:off x="3607917" y="4257696"/>
            <a:ext cx="1742055" cy="2590416"/>
          </a:xfrm>
          <a:prstGeom prst="rect">
            <a:avLst/>
          </a:prstGeom>
        </p:spPr>
      </p:pic>
      <p:pic>
        <p:nvPicPr>
          <p:cNvPr id="13" name="Picture 12"/>
          <p:cNvPicPr>
            <a:picLocks noChangeAspect="1"/>
          </p:cNvPicPr>
          <p:nvPr/>
        </p:nvPicPr>
        <p:blipFill>
          <a:blip r:embed="rId4"/>
          <a:stretch>
            <a:fillRect/>
          </a:stretch>
        </p:blipFill>
        <p:spPr>
          <a:xfrm rot="10800000">
            <a:off x="3914414" y="-4663"/>
            <a:ext cx="1742055" cy="2590416"/>
          </a:xfrm>
          <a:prstGeom prst="rect">
            <a:avLst/>
          </a:prstGeom>
        </p:spPr>
      </p:pic>
    </p:spTree>
    <p:extLst>
      <p:ext uri="{BB962C8B-B14F-4D97-AF65-F5344CB8AC3E}">
        <p14:creationId xmlns:p14="http://schemas.microsoft.com/office/powerpoint/2010/main" val="309634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425724" y="1437329"/>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122409" y="1437329"/>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403952" y="2155787"/>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763181" y="2155787"/>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30635" y="1436127"/>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705235" y="2579997"/>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913758" y="1475715"/>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716821" y="1436127"/>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878621" y="3330242"/>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344531" y="3330242"/>
            <a:ext cx="0" cy="1188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29927" y="2579997"/>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330304" y="4495803"/>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24" y="4495803"/>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ight Brace 20"/>
          <p:cNvSpPr/>
          <p:nvPr/>
        </p:nvSpPr>
        <p:spPr>
          <a:xfrm rot="16200000">
            <a:off x="4725857" y="-1227426"/>
            <a:ext cx="462965" cy="43736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effectLst>
                <a:outerShdw blurRad="38100" dist="38100" dir="2700000" algn="tl">
                  <a:srgbClr val="000000">
                    <a:alpha val="43137"/>
                  </a:srgbClr>
                </a:outerShdw>
              </a:effectLst>
              <a:latin typeface="Bookman Old Style" panose="02050604050505020204" pitchFamily="18" charset="0"/>
            </a:endParaRPr>
          </a:p>
        </p:txBody>
      </p:sp>
      <p:sp>
        <p:nvSpPr>
          <p:cNvPr id="22" name="TextBox 21"/>
          <p:cNvSpPr txBox="1"/>
          <p:nvPr/>
        </p:nvSpPr>
        <p:spPr>
          <a:xfrm>
            <a:off x="4376090" y="200946"/>
            <a:ext cx="1162498" cy="369332"/>
          </a:xfrm>
          <a:prstGeom prst="rect">
            <a:avLst/>
          </a:prstGeom>
          <a:noFill/>
        </p:spPr>
        <p:txBody>
          <a:bodyPr wrap="none" rtlCol="0">
            <a:spAutoFit/>
          </a:bodyPr>
          <a:lstStyle/>
          <a:p>
            <a:r>
              <a:rPr lang="en-US" b="1" dirty="0" err="1">
                <a:effectLst>
                  <a:outerShdw blurRad="38100" dist="38100" dir="2700000" algn="tl">
                    <a:srgbClr val="000000">
                      <a:alpha val="43137"/>
                    </a:srgbClr>
                  </a:outerShdw>
                </a:effectLst>
                <a:latin typeface="Bookman Old Style" panose="02050604050505020204" pitchFamily="18" charset="0"/>
              </a:rPr>
              <a:t>Topoloji</a:t>
            </a:r>
            <a:endParaRPr lang="en-US" b="1" dirty="0">
              <a:effectLst>
                <a:outerShdw blurRad="38100" dist="38100" dir="2700000" algn="tl">
                  <a:srgbClr val="000000">
                    <a:alpha val="43137"/>
                  </a:srgbClr>
                </a:outerShdw>
              </a:effectLst>
              <a:latin typeface="Bookman Old Style" panose="02050604050505020204" pitchFamily="18" charset="0"/>
            </a:endParaRPr>
          </a:p>
        </p:txBody>
      </p:sp>
      <p:sp>
        <p:nvSpPr>
          <p:cNvPr id="23" name="Right Brace 22"/>
          <p:cNvSpPr/>
          <p:nvPr/>
        </p:nvSpPr>
        <p:spPr>
          <a:xfrm>
            <a:off x="7318599" y="1451086"/>
            <a:ext cx="365760" cy="70264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effectLst>
                <a:outerShdw blurRad="38100" dist="38100" dir="2700000" algn="tl">
                  <a:srgbClr val="000000">
                    <a:alpha val="43137"/>
                  </a:srgbClr>
                </a:outerShdw>
              </a:effectLst>
              <a:latin typeface="Bookman Old Style" panose="02050604050505020204" pitchFamily="18" charset="0"/>
            </a:endParaRPr>
          </a:p>
        </p:txBody>
      </p:sp>
      <p:sp>
        <p:nvSpPr>
          <p:cNvPr id="24" name="TextBox 23"/>
          <p:cNvSpPr txBox="1"/>
          <p:nvPr/>
        </p:nvSpPr>
        <p:spPr>
          <a:xfrm>
            <a:off x="7880548" y="1522518"/>
            <a:ext cx="545342" cy="646331"/>
          </a:xfrm>
          <a:prstGeom prst="rect">
            <a:avLst/>
          </a:prstGeom>
          <a:noFill/>
        </p:spPr>
        <p:txBody>
          <a:bodyPr wrap="none" rtlCol="0">
            <a:spAutoFit/>
          </a:bodyPr>
          <a:lstStyle/>
          <a:p>
            <a:r>
              <a:rPr lang="en-US" b="1" dirty="0" err="1">
                <a:effectLst>
                  <a:outerShdw blurRad="38100" dist="38100" dir="2700000" algn="tl">
                    <a:srgbClr val="000000">
                      <a:alpha val="43137"/>
                    </a:srgbClr>
                  </a:outerShdw>
                </a:effectLst>
                <a:latin typeface="Bookman Old Style" panose="02050604050505020204" pitchFamily="18" charset="0"/>
              </a:rPr>
              <a:t>Uç</a:t>
            </a:r>
            <a:endParaRPr lang="en-US" b="1" dirty="0">
              <a:effectLst>
                <a:outerShdw blurRad="38100" dist="38100" dir="2700000" algn="tl">
                  <a:srgbClr val="000000">
                    <a:alpha val="43137"/>
                  </a:srgbClr>
                </a:outerShdw>
              </a:effectLst>
              <a:latin typeface="Bookman Old Style" panose="02050604050505020204" pitchFamily="18" charset="0"/>
            </a:endParaRPr>
          </a:p>
          <a:p>
            <a:r>
              <a:rPr lang="en-US" b="1" dirty="0">
                <a:effectLst>
                  <a:outerShdw blurRad="38100" dist="38100" dir="2700000" algn="tl">
                    <a:srgbClr val="000000">
                      <a:alpha val="43137"/>
                    </a:srgbClr>
                  </a:outerShdw>
                </a:effectLst>
                <a:latin typeface="Bookman Old Style" panose="02050604050505020204" pitchFamily="18" charset="0"/>
              </a:rPr>
              <a:t>dal</a:t>
            </a:r>
          </a:p>
        </p:txBody>
      </p:sp>
      <p:sp>
        <p:nvSpPr>
          <p:cNvPr id="25" name="TextBox 24"/>
          <p:cNvSpPr txBox="1"/>
          <p:nvPr/>
        </p:nvSpPr>
        <p:spPr>
          <a:xfrm>
            <a:off x="7015442" y="3461785"/>
            <a:ext cx="851515" cy="369332"/>
          </a:xfrm>
          <a:prstGeom prst="rect">
            <a:avLst/>
          </a:prstGeom>
          <a:noFill/>
        </p:spPr>
        <p:txBody>
          <a:bodyPr wrap="none" rtlCol="0">
            <a:spAutoFit/>
          </a:bodyPr>
          <a:lstStyle/>
          <a:p>
            <a:r>
              <a:rPr lang="en-US" b="1" dirty="0" err="1">
                <a:effectLst>
                  <a:outerShdw blurRad="38100" dist="38100" dir="2700000" algn="tl">
                    <a:srgbClr val="000000">
                      <a:alpha val="43137"/>
                    </a:srgbClr>
                  </a:outerShdw>
                </a:effectLst>
                <a:latin typeface="Bookman Old Style" panose="02050604050505020204" pitchFamily="18" charset="0"/>
              </a:rPr>
              <a:t>İç</a:t>
            </a:r>
            <a:r>
              <a:rPr lang="en-US" b="1" dirty="0">
                <a:effectLst>
                  <a:outerShdw blurRad="38100" dist="38100" dir="2700000" algn="tl">
                    <a:srgbClr val="000000">
                      <a:alpha val="43137"/>
                    </a:srgbClr>
                  </a:outerShdw>
                </a:effectLst>
                <a:latin typeface="Bookman Old Style" panose="02050604050505020204" pitchFamily="18" charset="0"/>
              </a:rPr>
              <a:t> dal</a:t>
            </a:r>
          </a:p>
        </p:txBody>
      </p:sp>
      <p:sp>
        <p:nvSpPr>
          <p:cNvPr id="26" name="Right Brace 25"/>
          <p:cNvSpPr/>
          <p:nvPr/>
        </p:nvSpPr>
        <p:spPr>
          <a:xfrm>
            <a:off x="6485676" y="2697564"/>
            <a:ext cx="381931" cy="18330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effectLst>
                <a:outerShdw blurRad="38100" dist="38100" dir="2700000" algn="tl">
                  <a:srgbClr val="000000">
                    <a:alpha val="43137"/>
                  </a:srgbClr>
                </a:outerShdw>
              </a:effectLst>
              <a:latin typeface="Bookman Old Style" panose="02050604050505020204" pitchFamily="18" charset="0"/>
            </a:endParaRPr>
          </a:p>
        </p:txBody>
      </p:sp>
      <p:cxnSp>
        <p:nvCxnSpPr>
          <p:cNvPr id="28" name="Straight Arrow Connector 27"/>
          <p:cNvCxnSpPr/>
          <p:nvPr/>
        </p:nvCxnSpPr>
        <p:spPr>
          <a:xfrm>
            <a:off x="4141687" y="5340619"/>
            <a:ext cx="2152365" cy="800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431212" y="5838687"/>
            <a:ext cx="1154483" cy="923330"/>
          </a:xfrm>
          <a:prstGeom prst="rect">
            <a:avLst/>
          </a:prstGeom>
          <a:noFill/>
        </p:spPr>
        <p:txBody>
          <a:bodyPr wrap="none" rtlCol="0">
            <a:spAutoFit/>
          </a:bodyPr>
          <a:lstStyle/>
          <a:p>
            <a:r>
              <a:rPr lang="en-US" b="1" dirty="0" err="1">
                <a:effectLst>
                  <a:outerShdw blurRad="38100" dist="38100" dir="2700000" algn="tl">
                    <a:srgbClr val="000000">
                      <a:alpha val="43137"/>
                    </a:srgbClr>
                  </a:outerShdw>
                </a:effectLst>
                <a:latin typeface="Bookman Old Style" panose="02050604050505020204" pitchFamily="18" charset="0"/>
              </a:rPr>
              <a:t>Kök</a:t>
            </a:r>
            <a:endParaRPr lang="en-US" b="1" dirty="0">
              <a:effectLst>
                <a:outerShdw blurRad="38100" dist="38100" dir="2700000" algn="tl">
                  <a:srgbClr val="000000">
                    <a:alpha val="43137"/>
                  </a:srgbClr>
                </a:outerShdw>
              </a:effectLst>
              <a:latin typeface="Bookman Old Style" panose="02050604050505020204" pitchFamily="18" charset="0"/>
            </a:endParaRPr>
          </a:p>
          <a:p>
            <a:r>
              <a:rPr lang="tr-TR" b="1" dirty="0">
                <a:effectLst>
                  <a:outerShdw blurRad="38100" dist="38100" dir="2700000" algn="tl">
                    <a:srgbClr val="000000">
                      <a:alpha val="43137"/>
                    </a:srgbClr>
                  </a:outerShdw>
                </a:effectLst>
                <a:latin typeface="Bookman Old Style" panose="02050604050505020204" pitchFamily="18" charset="0"/>
              </a:rPr>
              <a:t>d</a:t>
            </a:r>
            <a:r>
              <a:rPr lang="en-US" b="1" dirty="0" err="1">
                <a:effectLst>
                  <a:outerShdw blurRad="38100" dist="38100" dir="2700000" algn="tl">
                    <a:srgbClr val="000000">
                      <a:alpha val="43137"/>
                    </a:srgbClr>
                  </a:outerShdw>
                </a:effectLst>
                <a:latin typeface="Bookman Old Style" panose="02050604050505020204" pitchFamily="18" charset="0"/>
              </a:rPr>
              <a:t>üğümü</a:t>
            </a:r>
            <a:endParaRPr lang="en-US" b="1" dirty="0">
              <a:effectLst>
                <a:outerShdw blurRad="38100" dist="38100" dir="2700000" algn="tl">
                  <a:srgbClr val="000000">
                    <a:alpha val="43137"/>
                  </a:srgbClr>
                </a:outerShdw>
              </a:effectLst>
              <a:latin typeface="Bookman Old Style" panose="02050604050505020204" pitchFamily="18" charset="0"/>
            </a:endParaRPr>
          </a:p>
          <a:p>
            <a:r>
              <a:rPr lang="en-US" b="1" dirty="0">
                <a:effectLst>
                  <a:outerShdw blurRad="38100" dist="38100" dir="2700000" algn="tl">
                    <a:srgbClr val="000000">
                      <a:alpha val="43137"/>
                    </a:srgbClr>
                  </a:outerShdw>
                </a:effectLst>
                <a:latin typeface="Bookman Old Style" panose="02050604050505020204" pitchFamily="18" charset="0"/>
              </a:rPr>
              <a:t>(“</a:t>
            </a:r>
            <a:r>
              <a:rPr lang="en-US" b="1" dirty="0" err="1">
                <a:effectLst>
                  <a:outerShdw blurRad="38100" dist="38100" dir="2700000" algn="tl">
                    <a:srgbClr val="000000">
                      <a:alpha val="43137"/>
                    </a:srgbClr>
                  </a:outerShdw>
                </a:effectLst>
                <a:latin typeface="Bookman Old Style" panose="02050604050505020204" pitchFamily="18" charset="0"/>
              </a:rPr>
              <a:t>kök</a:t>
            </a:r>
            <a:r>
              <a:rPr lang="en-US" b="1" dirty="0">
                <a:effectLst>
                  <a:outerShdw blurRad="38100" dist="38100" dir="2700000" algn="tl">
                    <a:srgbClr val="000000">
                      <a:alpha val="43137"/>
                    </a:srgbClr>
                  </a:outerShdw>
                </a:effectLst>
                <a:latin typeface="Bookman Old Style" panose="02050604050505020204" pitchFamily="18" charset="0"/>
              </a:rPr>
              <a:t>”)</a:t>
            </a:r>
          </a:p>
        </p:txBody>
      </p:sp>
      <p:cxnSp>
        <p:nvCxnSpPr>
          <p:cNvPr id="31" name="Straight Arrow Connector 30"/>
          <p:cNvCxnSpPr/>
          <p:nvPr/>
        </p:nvCxnSpPr>
        <p:spPr>
          <a:xfrm flipV="1">
            <a:off x="2111827" y="1454331"/>
            <a:ext cx="0" cy="3840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1223" y="1047649"/>
            <a:ext cx="1983235" cy="369332"/>
          </a:xfrm>
          <a:prstGeom prst="rect">
            <a:avLst/>
          </a:prstGeom>
          <a:noFill/>
        </p:spPr>
        <p:txBody>
          <a:bodyPr wrap="none" rtlCol="0">
            <a:spAutoFit/>
          </a:bodyPr>
          <a:lstStyle/>
          <a:p>
            <a:r>
              <a:rPr lang="en-US" b="1" dirty="0" err="1">
                <a:effectLst>
                  <a:outerShdw blurRad="38100" dist="38100" dir="2700000" algn="tl">
                    <a:srgbClr val="000000">
                      <a:alpha val="43137"/>
                    </a:srgbClr>
                  </a:outerShdw>
                </a:effectLst>
                <a:latin typeface="Bookman Old Style" panose="02050604050505020204" pitchFamily="18" charset="0"/>
              </a:rPr>
              <a:t>Şimdiki</a:t>
            </a:r>
            <a:r>
              <a:rPr lang="en-US" b="1" dirty="0">
                <a:effectLst>
                  <a:outerShdw blurRad="38100" dist="38100" dir="2700000" algn="tl">
                    <a:srgbClr val="000000">
                      <a:alpha val="43137"/>
                    </a:srgbClr>
                  </a:outerShdw>
                </a:effectLst>
                <a:latin typeface="Bookman Old Style" panose="02050604050505020204" pitchFamily="18" charset="0"/>
              </a:rPr>
              <a:t> zaman</a:t>
            </a:r>
          </a:p>
        </p:txBody>
      </p:sp>
      <p:sp>
        <p:nvSpPr>
          <p:cNvPr id="34" name="TextBox 33"/>
          <p:cNvSpPr txBox="1"/>
          <p:nvPr/>
        </p:nvSpPr>
        <p:spPr>
          <a:xfrm>
            <a:off x="261230" y="4852674"/>
            <a:ext cx="1827744" cy="646331"/>
          </a:xfrm>
          <a:prstGeom prst="rect">
            <a:avLst/>
          </a:prstGeom>
          <a:noFill/>
        </p:spPr>
        <p:txBody>
          <a:bodyPr wrap="none" rtlCol="0">
            <a:spAutoFit/>
          </a:bodyPr>
          <a:lstStyle/>
          <a:p>
            <a:pPr algn="r"/>
            <a:r>
              <a:rPr lang="en-US" b="1" dirty="0" err="1">
                <a:effectLst>
                  <a:outerShdw blurRad="38100" dist="38100" dir="2700000" algn="tl">
                    <a:srgbClr val="000000">
                      <a:alpha val="43137"/>
                    </a:srgbClr>
                  </a:outerShdw>
                </a:effectLst>
                <a:latin typeface="Bookman Old Style" panose="02050604050505020204" pitchFamily="18" charset="0"/>
              </a:rPr>
              <a:t>Tutamıyorum</a:t>
            </a:r>
            <a:endParaRPr lang="en-US" b="1" dirty="0">
              <a:effectLst>
                <a:outerShdw blurRad="38100" dist="38100" dir="2700000" algn="tl">
                  <a:srgbClr val="000000">
                    <a:alpha val="43137"/>
                  </a:srgbClr>
                </a:outerShdw>
              </a:effectLst>
              <a:latin typeface="Bookman Old Style" panose="02050604050505020204" pitchFamily="18" charset="0"/>
            </a:endParaRPr>
          </a:p>
          <a:p>
            <a:pPr algn="r"/>
            <a:r>
              <a:rPr lang="en-US" b="1" dirty="0" err="1">
                <a:effectLst>
                  <a:outerShdw blurRad="38100" dist="38100" dir="2700000" algn="tl">
                    <a:srgbClr val="000000">
                      <a:alpha val="43137"/>
                    </a:srgbClr>
                  </a:outerShdw>
                </a:effectLst>
                <a:latin typeface="Bookman Old Style" panose="02050604050505020204" pitchFamily="18" charset="0"/>
              </a:rPr>
              <a:t>zamanı</a:t>
            </a:r>
            <a:endParaRPr lang="en-US" b="1" dirty="0">
              <a:effectLst>
                <a:outerShdw blurRad="38100" dist="38100" dir="2700000" algn="tl">
                  <a:srgbClr val="000000">
                    <a:alpha val="43137"/>
                  </a:srgbClr>
                </a:outerShdw>
              </a:effectLst>
              <a:latin typeface="Bookman Old Style" panose="02050604050505020204" pitchFamily="18" charset="0"/>
            </a:endParaRPr>
          </a:p>
        </p:txBody>
      </p:sp>
      <p:pic>
        <p:nvPicPr>
          <p:cNvPr id="35" name="Picture 34"/>
          <p:cNvPicPr>
            <a:picLocks noChangeAspect="1"/>
          </p:cNvPicPr>
          <p:nvPr/>
        </p:nvPicPr>
        <p:blipFill>
          <a:blip r:embed="rId3"/>
          <a:stretch>
            <a:fillRect/>
          </a:stretch>
        </p:blipFill>
        <p:spPr>
          <a:xfrm>
            <a:off x="0" y="5270122"/>
            <a:ext cx="2840101" cy="1598030"/>
          </a:xfrm>
          <a:prstGeom prst="rect">
            <a:avLst/>
          </a:prstGeom>
          <a:effectLst>
            <a:outerShdw blurRad="50800" dist="38100" dir="18900000" algn="bl" rotWithShape="0">
              <a:prstClr val="black">
                <a:alpha val="40000"/>
              </a:prstClr>
            </a:outerShdw>
          </a:effectLst>
        </p:spPr>
      </p:pic>
      <p:sp>
        <p:nvSpPr>
          <p:cNvPr id="36" name="TextBox 35"/>
          <p:cNvSpPr txBox="1"/>
          <p:nvPr/>
        </p:nvSpPr>
        <p:spPr>
          <a:xfrm>
            <a:off x="2625345" y="1096640"/>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37" name="TextBox 36"/>
          <p:cNvSpPr txBox="1"/>
          <p:nvPr/>
        </p:nvSpPr>
        <p:spPr>
          <a:xfrm>
            <a:off x="3766738" y="1120333"/>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38" name="TextBox 37"/>
          <p:cNvSpPr txBox="1"/>
          <p:nvPr/>
        </p:nvSpPr>
        <p:spPr>
          <a:xfrm>
            <a:off x="4559127" y="1105093"/>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39" name="TextBox 38"/>
          <p:cNvSpPr txBox="1"/>
          <p:nvPr/>
        </p:nvSpPr>
        <p:spPr>
          <a:xfrm>
            <a:off x="5554710" y="1099716"/>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40" name="TextBox 39"/>
          <p:cNvSpPr txBox="1"/>
          <p:nvPr/>
        </p:nvSpPr>
        <p:spPr>
          <a:xfrm>
            <a:off x="6271553" y="109555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sp>
        <p:nvSpPr>
          <p:cNvPr id="2" name="Oval 1"/>
          <p:cNvSpPr/>
          <p:nvPr/>
        </p:nvSpPr>
        <p:spPr>
          <a:xfrm>
            <a:off x="4216042" y="3195343"/>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622057" y="2031689"/>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091341" y="2443594"/>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7254560" y="920287"/>
            <a:ext cx="822210" cy="514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617755" y="269039"/>
            <a:ext cx="1532792" cy="646331"/>
          </a:xfrm>
          <a:prstGeom prst="rect">
            <a:avLst/>
          </a:prstGeom>
          <a:noFill/>
        </p:spPr>
        <p:txBody>
          <a:bodyPr wrap="none" rtlCol="0">
            <a:spAutoFit/>
          </a:bodyPr>
          <a:lstStyle/>
          <a:p>
            <a:r>
              <a:rPr lang="en-US" b="1" dirty="0" err="1">
                <a:effectLst>
                  <a:outerShdw blurRad="38100" dist="38100" dir="2700000" algn="tl">
                    <a:srgbClr val="000000">
                      <a:alpha val="43137"/>
                    </a:srgbClr>
                  </a:outerShdw>
                </a:effectLst>
                <a:latin typeface="Bookman Old Style" panose="02050604050505020204" pitchFamily="18" charset="0"/>
              </a:rPr>
              <a:t>Uç</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ya</a:t>
            </a:r>
            <a:r>
              <a:rPr lang="en-US" b="1" dirty="0">
                <a:effectLst>
                  <a:outerShdw blurRad="38100" dist="38100" dir="2700000" algn="tl">
                    <a:srgbClr val="000000">
                      <a:alpha val="43137"/>
                    </a:srgbClr>
                  </a:outerShdw>
                </a:effectLst>
                <a:latin typeface="Bookman Old Style" panose="02050604050505020204" pitchFamily="18" charset="0"/>
              </a:rPr>
              <a:t> da</a:t>
            </a:r>
          </a:p>
          <a:p>
            <a:r>
              <a:rPr lang="en-US" b="1" dirty="0">
                <a:effectLst>
                  <a:outerShdw blurRad="38100" dist="38100" dir="2700000" algn="tl">
                    <a:srgbClr val="000000">
                      <a:alpha val="43137"/>
                    </a:srgbClr>
                  </a:outerShdw>
                </a:effectLst>
                <a:latin typeface="Bookman Old Style" panose="02050604050505020204" pitchFamily="18" charset="0"/>
              </a:rPr>
              <a:t>son </a:t>
            </a:r>
            <a:r>
              <a:rPr lang="en-US" b="1" dirty="0" err="1">
                <a:effectLst>
                  <a:outerShdw blurRad="38100" dist="38100" dir="2700000" algn="tl">
                    <a:srgbClr val="000000">
                      <a:alpha val="43137"/>
                    </a:srgbClr>
                  </a:outerShdw>
                </a:effectLst>
                <a:latin typeface="Bookman Old Style" panose="02050604050505020204" pitchFamily="18" charset="0"/>
              </a:rPr>
              <a:t>düğüm</a:t>
            </a:r>
            <a:endParaRPr lang="en-US" b="1" dirty="0">
              <a:effectLst>
                <a:outerShdw blurRad="38100" dist="38100" dir="2700000" algn="tl">
                  <a:srgbClr val="000000">
                    <a:alpha val="43137"/>
                  </a:srgbClr>
                </a:outerShdw>
              </a:effectLst>
              <a:latin typeface="Bookman Old Style" panose="02050604050505020204" pitchFamily="18" charset="0"/>
            </a:endParaRPr>
          </a:p>
        </p:txBody>
      </p:sp>
      <p:cxnSp>
        <p:nvCxnSpPr>
          <p:cNvPr id="49" name="Straight Arrow Connector 48"/>
          <p:cNvCxnSpPr/>
          <p:nvPr/>
        </p:nvCxnSpPr>
        <p:spPr>
          <a:xfrm>
            <a:off x="6944899" y="2276170"/>
            <a:ext cx="1113159" cy="123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058058" y="2256576"/>
            <a:ext cx="1002197" cy="646331"/>
          </a:xfrm>
          <a:prstGeom prst="rect">
            <a:avLst/>
          </a:prstGeom>
          <a:noFill/>
        </p:spPr>
        <p:txBody>
          <a:bodyPr wrap="none" rtlCol="0">
            <a:spAutoFit/>
          </a:bodyPr>
          <a:lstStyle/>
          <a:p>
            <a:r>
              <a:rPr lang="en-US" b="1" dirty="0" err="1">
                <a:effectLst>
                  <a:outerShdw blurRad="38100" dist="38100" dir="2700000" algn="tl">
                    <a:srgbClr val="000000">
                      <a:alpha val="43137"/>
                    </a:srgbClr>
                  </a:outerShdw>
                </a:effectLst>
                <a:latin typeface="Bookman Old Style" panose="02050604050505020204" pitchFamily="18" charset="0"/>
              </a:rPr>
              <a:t>İç</a:t>
            </a:r>
            <a:endParaRPr lang="en-US" b="1" dirty="0">
              <a:effectLst>
                <a:outerShdw blurRad="38100" dist="38100" dir="2700000" algn="tl">
                  <a:srgbClr val="000000">
                    <a:alpha val="43137"/>
                  </a:srgbClr>
                </a:outerShdw>
              </a:effectLst>
              <a:latin typeface="Bookman Old Style" panose="02050604050505020204" pitchFamily="18" charset="0"/>
            </a:endParaRPr>
          </a:p>
          <a:p>
            <a:r>
              <a:rPr lang="en-US" b="1" dirty="0" err="1">
                <a:effectLst>
                  <a:outerShdw blurRad="38100" dist="38100" dir="2700000" algn="tl">
                    <a:srgbClr val="000000">
                      <a:alpha val="43137"/>
                    </a:srgbClr>
                  </a:outerShdw>
                </a:effectLst>
                <a:latin typeface="Bookman Old Style" panose="02050604050505020204" pitchFamily="18" charset="0"/>
              </a:rPr>
              <a:t>düğüm</a:t>
            </a:r>
            <a:endParaRPr lang="en-US" b="1" dirty="0">
              <a:effectLst>
                <a:outerShdw blurRad="38100" dist="38100" dir="2700000" algn="tl">
                  <a:srgbClr val="000000">
                    <a:alpha val="43137"/>
                  </a:srgbClr>
                </a:outerShdw>
              </a:effectLst>
              <a:latin typeface="Bookman Old Style" panose="02050604050505020204" pitchFamily="18" charset="0"/>
            </a:endParaRPr>
          </a:p>
        </p:txBody>
      </p:sp>
      <p:cxnSp>
        <p:nvCxnSpPr>
          <p:cNvPr id="51" name="Straight Connector 50"/>
          <p:cNvCxnSpPr/>
          <p:nvPr/>
        </p:nvCxnSpPr>
        <p:spPr>
          <a:xfrm flipH="1">
            <a:off x="2770497" y="5246917"/>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6" idx="2"/>
          </p:cNvCxnSpPr>
          <p:nvPr/>
        </p:nvCxnSpPr>
        <p:spPr>
          <a:xfrm flipH="1">
            <a:off x="2770497" y="1465972"/>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971429" y="1109622"/>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54" name="Straight Connector 53"/>
          <p:cNvCxnSpPr/>
          <p:nvPr/>
        </p:nvCxnSpPr>
        <p:spPr>
          <a:xfrm>
            <a:off x="4032494" y="5270122"/>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5162250" y="4362735"/>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74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159024" y="1236383"/>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855709" y="1236383"/>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6137252" y="1954841"/>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496481" y="1954841"/>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63935" y="1235181"/>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438535" y="2379051"/>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647058" y="1274769"/>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50121" y="1235181"/>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611921" y="3129296"/>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77831" y="3129296"/>
            <a:ext cx="0" cy="1188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963227" y="2379051"/>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063604" y="4294857"/>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23724" y="4294857"/>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358645" y="895694"/>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26" name="TextBox 25"/>
          <p:cNvSpPr txBox="1"/>
          <p:nvPr/>
        </p:nvSpPr>
        <p:spPr>
          <a:xfrm>
            <a:off x="3500038" y="919387"/>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27" name="TextBox 26"/>
          <p:cNvSpPr txBox="1"/>
          <p:nvPr/>
        </p:nvSpPr>
        <p:spPr>
          <a:xfrm>
            <a:off x="4292427" y="90414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28" name="TextBox 27"/>
          <p:cNvSpPr txBox="1"/>
          <p:nvPr/>
        </p:nvSpPr>
        <p:spPr>
          <a:xfrm>
            <a:off x="5288010" y="898770"/>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29" name="TextBox 28"/>
          <p:cNvSpPr txBox="1"/>
          <p:nvPr/>
        </p:nvSpPr>
        <p:spPr>
          <a:xfrm>
            <a:off x="6004853" y="894610"/>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37" name="Straight Connector 36"/>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 idx="2"/>
          </p:cNvCxnSpPr>
          <p:nvPr/>
        </p:nvCxnSpPr>
        <p:spPr>
          <a:xfrm flipH="1">
            <a:off x="2503797" y="1265026"/>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704729" y="908676"/>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40" name="Straight Connector 39"/>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226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277926" y="1260027"/>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974611" y="1260027"/>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256154" y="1978485"/>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15383" y="1978485"/>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582837" y="1258825"/>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3557437" y="2402695"/>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541750" y="1286648"/>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344813" y="1247060"/>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506613" y="3141175"/>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972523" y="3141175"/>
            <a:ext cx="0" cy="1188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082129" y="2402695"/>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063604" y="4294857"/>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23724" y="4294857"/>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58645" y="895694"/>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18" name="TextBox 17"/>
          <p:cNvSpPr txBox="1"/>
          <p:nvPr/>
        </p:nvSpPr>
        <p:spPr>
          <a:xfrm>
            <a:off x="5394730" y="931266"/>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19" name="TextBox 18"/>
          <p:cNvSpPr txBox="1"/>
          <p:nvPr/>
        </p:nvSpPr>
        <p:spPr>
          <a:xfrm>
            <a:off x="6187119" y="9160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20" name="TextBox 19"/>
          <p:cNvSpPr txBox="1"/>
          <p:nvPr/>
        </p:nvSpPr>
        <p:spPr>
          <a:xfrm>
            <a:off x="3406912" y="922414"/>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21" name="TextBox 20"/>
          <p:cNvSpPr txBox="1"/>
          <p:nvPr/>
        </p:nvSpPr>
        <p:spPr>
          <a:xfrm>
            <a:off x="4123755" y="918254"/>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22" name="Straight Connector 21"/>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2"/>
          </p:cNvCxnSpPr>
          <p:nvPr/>
        </p:nvCxnSpPr>
        <p:spPr>
          <a:xfrm flipH="1">
            <a:off x="2503797" y="1265026"/>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23631" y="932320"/>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25" name="Straight Connector 24"/>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78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794033"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490718"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772261" y="2019428"/>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131490" y="2019428"/>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98944" y="1299768"/>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073544" y="2443638"/>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057857" y="1276791"/>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860920" y="1237203"/>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022720" y="3131318"/>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598236" y="2443638"/>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579711" y="4335800"/>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75253" y="8894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18" name="TextBox 17"/>
          <p:cNvSpPr txBox="1"/>
          <p:nvPr/>
        </p:nvSpPr>
        <p:spPr>
          <a:xfrm>
            <a:off x="2910837" y="921409"/>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19" name="TextBox 18"/>
          <p:cNvSpPr txBox="1"/>
          <p:nvPr/>
        </p:nvSpPr>
        <p:spPr>
          <a:xfrm>
            <a:off x="3703226" y="906169"/>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20" name="TextBox 19"/>
          <p:cNvSpPr txBox="1"/>
          <p:nvPr/>
        </p:nvSpPr>
        <p:spPr>
          <a:xfrm>
            <a:off x="923019" y="963357"/>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21" name="TextBox 20"/>
          <p:cNvSpPr txBox="1"/>
          <p:nvPr/>
        </p:nvSpPr>
        <p:spPr>
          <a:xfrm>
            <a:off x="1639862" y="95919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22" name="Straight Connector 21"/>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2"/>
          </p:cNvCxnSpPr>
          <p:nvPr/>
        </p:nvCxnSpPr>
        <p:spPr>
          <a:xfrm flipH="1">
            <a:off x="5020405" y="1258758"/>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397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25" name="Straight Connector 24"/>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488630" y="3131318"/>
            <a:ext cx="0" cy="12412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9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p:cNvCxnSpPr/>
          <p:nvPr/>
        </p:nvCxnSpPr>
        <p:spPr>
          <a:xfrm>
            <a:off x="1794033"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490718"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772261" y="2019428"/>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131490" y="2019428"/>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98944" y="1299768"/>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073544" y="2443638"/>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057857" y="1276791"/>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60920" y="1237203"/>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022720" y="3131318"/>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598236" y="2443638"/>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579711" y="4335800"/>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875253" y="8894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63" name="TextBox 62"/>
          <p:cNvSpPr txBox="1"/>
          <p:nvPr/>
        </p:nvSpPr>
        <p:spPr>
          <a:xfrm>
            <a:off x="2910837" y="921409"/>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64" name="TextBox 63"/>
          <p:cNvSpPr txBox="1"/>
          <p:nvPr/>
        </p:nvSpPr>
        <p:spPr>
          <a:xfrm>
            <a:off x="3703226" y="906169"/>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65" name="TextBox 64"/>
          <p:cNvSpPr txBox="1"/>
          <p:nvPr/>
        </p:nvSpPr>
        <p:spPr>
          <a:xfrm>
            <a:off x="923019" y="963357"/>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66" name="TextBox 65"/>
          <p:cNvSpPr txBox="1"/>
          <p:nvPr/>
        </p:nvSpPr>
        <p:spPr>
          <a:xfrm>
            <a:off x="1639862" y="95919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67" name="Straight Connector 66"/>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2"/>
          </p:cNvCxnSpPr>
          <p:nvPr/>
        </p:nvCxnSpPr>
        <p:spPr>
          <a:xfrm flipH="1">
            <a:off x="5020405" y="1258758"/>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3397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70" name="Straight Connector 69"/>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488630" y="3131318"/>
            <a:ext cx="0" cy="12412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331439" y="1354992"/>
            <a:ext cx="1184046" cy="9471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501837" y="2291721"/>
            <a:ext cx="0" cy="6021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488190" y="2291721"/>
            <a:ext cx="347710" cy="73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35900" y="2174517"/>
            <a:ext cx="201660" cy="18336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821483" y="2357877"/>
            <a:ext cx="168015" cy="214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7501837" y="1959437"/>
            <a:ext cx="209036" cy="33107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7703830" y="1867152"/>
            <a:ext cx="285668" cy="1005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7703830" y="1716870"/>
            <a:ext cx="20690" cy="2413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136051" y="1153346"/>
            <a:ext cx="274434"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a</a:t>
            </a:r>
          </a:p>
        </p:txBody>
      </p:sp>
      <p:sp>
        <p:nvSpPr>
          <p:cNvPr id="81" name="TextBox 80"/>
          <p:cNvSpPr txBox="1"/>
          <p:nvPr/>
        </p:nvSpPr>
        <p:spPr>
          <a:xfrm>
            <a:off x="7347767" y="2881226"/>
            <a:ext cx="28084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d</a:t>
            </a:r>
          </a:p>
        </p:txBody>
      </p:sp>
      <p:sp>
        <p:nvSpPr>
          <p:cNvPr id="82" name="TextBox 81"/>
          <p:cNvSpPr txBox="1"/>
          <p:nvPr/>
        </p:nvSpPr>
        <p:spPr>
          <a:xfrm>
            <a:off x="7897137" y="2499803"/>
            <a:ext cx="234360"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f</a:t>
            </a:r>
          </a:p>
        </p:txBody>
      </p:sp>
      <p:sp>
        <p:nvSpPr>
          <p:cNvPr id="83" name="TextBox 82"/>
          <p:cNvSpPr txBox="1"/>
          <p:nvPr/>
        </p:nvSpPr>
        <p:spPr>
          <a:xfrm>
            <a:off x="7978236" y="1998703"/>
            <a:ext cx="26481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e</a:t>
            </a:r>
          </a:p>
        </p:txBody>
      </p:sp>
      <p:sp>
        <p:nvSpPr>
          <p:cNvPr id="84" name="TextBox 83"/>
          <p:cNvSpPr txBox="1"/>
          <p:nvPr/>
        </p:nvSpPr>
        <p:spPr>
          <a:xfrm>
            <a:off x="7611415" y="1461792"/>
            <a:ext cx="28084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b</a:t>
            </a:r>
          </a:p>
        </p:txBody>
      </p:sp>
      <p:sp>
        <p:nvSpPr>
          <p:cNvPr id="85" name="TextBox 84"/>
          <p:cNvSpPr txBox="1"/>
          <p:nvPr/>
        </p:nvSpPr>
        <p:spPr>
          <a:xfrm>
            <a:off x="7932074" y="1662525"/>
            <a:ext cx="26481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c</a:t>
            </a:r>
          </a:p>
        </p:txBody>
      </p:sp>
    </p:spTree>
    <p:extLst>
      <p:ext uri="{BB962C8B-B14F-4D97-AF65-F5344CB8AC3E}">
        <p14:creationId xmlns:p14="http://schemas.microsoft.com/office/powerpoint/2010/main" val="570483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6331439" y="1354992"/>
            <a:ext cx="1184046" cy="9471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501837" y="2291721"/>
            <a:ext cx="0" cy="6021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488190" y="2291721"/>
            <a:ext cx="347710" cy="73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835900" y="2174517"/>
            <a:ext cx="201660" cy="18336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21483" y="2357877"/>
            <a:ext cx="168015" cy="214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501837" y="1959437"/>
            <a:ext cx="209036" cy="33107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703830" y="1867152"/>
            <a:ext cx="285668" cy="1005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703830" y="1716870"/>
            <a:ext cx="20690" cy="2413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136051" y="1153346"/>
            <a:ext cx="274434"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a</a:t>
            </a:r>
          </a:p>
        </p:txBody>
      </p:sp>
      <p:sp>
        <p:nvSpPr>
          <p:cNvPr id="48" name="TextBox 47"/>
          <p:cNvSpPr txBox="1"/>
          <p:nvPr/>
        </p:nvSpPr>
        <p:spPr>
          <a:xfrm>
            <a:off x="7347767" y="2881226"/>
            <a:ext cx="28084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d</a:t>
            </a:r>
          </a:p>
        </p:txBody>
      </p:sp>
      <p:sp>
        <p:nvSpPr>
          <p:cNvPr id="49" name="TextBox 48"/>
          <p:cNvSpPr txBox="1"/>
          <p:nvPr/>
        </p:nvSpPr>
        <p:spPr>
          <a:xfrm>
            <a:off x="7897137" y="2499803"/>
            <a:ext cx="234360"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f</a:t>
            </a:r>
          </a:p>
        </p:txBody>
      </p:sp>
      <p:sp>
        <p:nvSpPr>
          <p:cNvPr id="50" name="TextBox 49"/>
          <p:cNvSpPr txBox="1"/>
          <p:nvPr/>
        </p:nvSpPr>
        <p:spPr>
          <a:xfrm>
            <a:off x="7978236" y="1998703"/>
            <a:ext cx="26481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e</a:t>
            </a:r>
          </a:p>
        </p:txBody>
      </p:sp>
      <p:sp>
        <p:nvSpPr>
          <p:cNvPr id="51" name="TextBox 50"/>
          <p:cNvSpPr txBox="1"/>
          <p:nvPr/>
        </p:nvSpPr>
        <p:spPr>
          <a:xfrm>
            <a:off x="7611415" y="1461792"/>
            <a:ext cx="28084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b</a:t>
            </a:r>
          </a:p>
        </p:txBody>
      </p:sp>
      <p:sp>
        <p:nvSpPr>
          <p:cNvPr id="52" name="TextBox 51"/>
          <p:cNvSpPr txBox="1"/>
          <p:nvPr/>
        </p:nvSpPr>
        <p:spPr>
          <a:xfrm>
            <a:off x="7932074" y="1662525"/>
            <a:ext cx="26481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c</a:t>
            </a:r>
          </a:p>
        </p:txBody>
      </p:sp>
      <p:sp>
        <p:nvSpPr>
          <p:cNvPr id="53" name="TextBox 52"/>
          <p:cNvSpPr txBox="1"/>
          <p:nvPr/>
        </p:nvSpPr>
        <p:spPr>
          <a:xfrm>
            <a:off x="6032773" y="4618306"/>
            <a:ext cx="2427268" cy="461665"/>
          </a:xfrm>
          <a:prstGeom prst="rect">
            <a:avLst/>
          </a:prstGeom>
          <a:noFill/>
        </p:spPr>
        <p:txBody>
          <a:bodyPr wrap="none" rtlCol="0">
            <a:spAutoFit/>
          </a:bodyPr>
          <a:lstStyle/>
          <a:p>
            <a:r>
              <a:rPr lang="en-US" sz="2400" dirty="0">
                <a:effectLst>
                  <a:outerShdw blurRad="38100" dist="38100" dir="2700000" algn="tl">
                    <a:srgbClr val="000000">
                      <a:alpha val="43137"/>
                    </a:srgbClr>
                  </a:outerShdw>
                </a:effectLst>
                <a:latin typeface="Bookman Old Style" panose="02050604050505020204" pitchFamily="18" charset="0"/>
              </a:rPr>
              <a:t>a,((</a:t>
            </a:r>
            <a:r>
              <a:rPr lang="en-US" sz="2400" dirty="0" err="1">
                <a:effectLst>
                  <a:outerShdw blurRad="38100" dist="38100" dir="2700000" algn="tl">
                    <a:srgbClr val="000000">
                      <a:alpha val="43137"/>
                    </a:srgbClr>
                  </a:outerShdw>
                </a:effectLst>
                <a:latin typeface="Bookman Old Style" panose="02050604050505020204" pitchFamily="18" charset="0"/>
              </a:rPr>
              <a:t>b,c</a:t>
            </a:r>
            <a:r>
              <a:rPr lang="en-US" sz="2400" dirty="0">
                <a:effectLst>
                  <a:outerShdw blurRad="38100" dist="38100" dir="2700000" algn="tl">
                    <a:srgbClr val="000000">
                      <a:alpha val="43137"/>
                    </a:srgbClr>
                  </a:outerShdw>
                </a:effectLst>
                <a:latin typeface="Bookman Old Style" panose="02050604050505020204" pitchFamily="18" charset="0"/>
              </a:rPr>
              <a:t>),(d,(</a:t>
            </a:r>
            <a:r>
              <a:rPr lang="en-US" sz="2400" dirty="0" err="1">
                <a:effectLst>
                  <a:outerShdw blurRad="38100" dist="38100" dir="2700000" algn="tl">
                    <a:srgbClr val="000000">
                      <a:alpha val="43137"/>
                    </a:srgbClr>
                  </a:outerShdw>
                </a:effectLst>
                <a:latin typeface="Bookman Old Style" panose="02050604050505020204" pitchFamily="18" charset="0"/>
              </a:rPr>
              <a:t>e,f</a:t>
            </a:r>
            <a:r>
              <a:rPr lang="en-US" sz="2400" dirty="0">
                <a:effectLst>
                  <a:outerShdw blurRad="38100" dist="38100" dir="2700000" algn="tl">
                    <a:srgbClr val="000000">
                      <a:alpha val="43137"/>
                    </a:srgbClr>
                  </a:outerShdw>
                </a:effectLst>
                <a:latin typeface="Bookman Old Style" panose="02050604050505020204" pitchFamily="18" charset="0"/>
              </a:rPr>
              <a:t>)))</a:t>
            </a:r>
          </a:p>
        </p:txBody>
      </p:sp>
      <p:cxnSp>
        <p:nvCxnSpPr>
          <p:cNvPr id="39" name="Straight Connector 38"/>
          <p:cNvCxnSpPr/>
          <p:nvPr/>
        </p:nvCxnSpPr>
        <p:spPr>
          <a:xfrm>
            <a:off x="1794033"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490718"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772261" y="2019428"/>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131490" y="2019428"/>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98944" y="1299768"/>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073544" y="2443638"/>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057857" y="1276791"/>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60920" y="1237203"/>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022720" y="3131318"/>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598236" y="2443638"/>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579711" y="4335800"/>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875253" y="8894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63" name="TextBox 62"/>
          <p:cNvSpPr txBox="1"/>
          <p:nvPr/>
        </p:nvSpPr>
        <p:spPr>
          <a:xfrm>
            <a:off x="2910837" y="921409"/>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64" name="TextBox 63"/>
          <p:cNvSpPr txBox="1"/>
          <p:nvPr/>
        </p:nvSpPr>
        <p:spPr>
          <a:xfrm>
            <a:off x="3703226" y="906169"/>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65" name="TextBox 64"/>
          <p:cNvSpPr txBox="1"/>
          <p:nvPr/>
        </p:nvSpPr>
        <p:spPr>
          <a:xfrm>
            <a:off x="923019" y="963357"/>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66" name="TextBox 65"/>
          <p:cNvSpPr txBox="1"/>
          <p:nvPr/>
        </p:nvSpPr>
        <p:spPr>
          <a:xfrm>
            <a:off x="1639862" y="95919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67" name="Straight Connector 66"/>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2"/>
          </p:cNvCxnSpPr>
          <p:nvPr/>
        </p:nvCxnSpPr>
        <p:spPr>
          <a:xfrm flipH="1">
            <a:off x="5020405" y="1258758"/>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3397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70" name="Straight Connector 69"/>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488630" y="3131318"/>
            <a:ext cx="0" cy="12412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711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786935" y="889426"/>
            <a:ext cx="1365636" cy="2536162"/>
          </a:xfrm>
          <a:prstGeom prst="roundRect">
            <a:avLst/>
          </a:prstGeom>
          <a:noFill/>
          <a:ln w="38100">
            <a:solidFill>
              <a:srgbClr val="FF00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1794033"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90718"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772261" y="2019428"/>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131490" y="2019428"/>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098944" y="1299768"/>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1073544" y="2443638"/>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057857" y="1276791"/>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860920" y="1237203"/>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022720" y="3131318"/>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598236" y="2443638"/>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1579711" y="4335800"/>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875253" y="8894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41" name="TextBox 40"/>
          <p:cNvSpPr txBox="1"/>
          <p:nvPr/>
        </p:nvSpPr>
        <p:spPr>
          <a:xfrm>
            <a:off x="2910837" y="921409"/>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42" name="TextBox 41"/>
          <p:cNvSpPr txBox="1"/>
          <p:nvPr/>
        </p:nvSpPr>
        <p:spPr>
          <a:xfrm>
            <a:off x="3703226" y="906169"/>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43" name="TextBox 42"/>
          <p:cNvSpPr txBox="1"/>
          <p:nvPr/>
        </p:nvSpPr>
        <p:spPr>
          <a:xfrm>
            <a:off x="923019" y="963357"/>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44" name="TextBox 43"/>
          <p:cNvSpPr txBox="1"/>
          <p:nvPr/>
        </p:nvSpPr>
        <p:spPr>
          <a:xfrm>
            <a:off x="1639862" y="95919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45" name="Straight Connector 44"/>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0" idx="2"/>
          </p:cNvCxnSpPr>
          <p:nvPr/>
        </p:nvCxnSpPr>
        <p:spPr>
          <a:xfrm flipH="1">
            <a:off x="5020405" y="1258758"/>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97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48" name="Straight Connector 47"/>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488630" y="3131318"/>
            <a:ext cx="0" cy="12412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39">
            <a:extLst>
              <a:ext uri="{FF2B5EF4-FFF2-40B4-BE49-F238E27FC236}">
                <a16:creationId xmlns:a16="http://schemas.microsoft.com/office/drawing/2014/main" id="{BC57F9D9-C5BA-4E43-BFCB-F07E6C6D760C}"/>
              </a:ext>
            </a:extLst>
          </p:cNvPr>
          <p:cNvSpPr txBox="1"/>
          <p:nvPr/>
        </p:nvSpPr>
        <p:spPr>
          <a:xfrm>
            <a:off x="2997950" y="298465"/>
            <a:ext cx="981359" cy="523220"/>
          </a:xfrm>
          <a:prstGeom prst="rect">
            <a:avLst/>
          </a:prstGeom>
          <a:noFill/>
        </p:spPr>
        <p:txBody>
          <a:bodyPr wrap="none" rtlCol="0">
            <a:spAutoFit/>
          </a:bodyPr>
          <a:lstStyle/>
          <a:p>
            <a:r>
              <a:rPr lang="tr-TR" sz="2800" dirty="0" err="1">
                <a:solidFill>
                  <a:srgbClr val="FF0000"/>
                </a:solidFill>
                <a:effectLst>
                  <a:outerShdw blurRad="38100" dist="38100" dir="2700000" algn="tl">
                    <a:srgbClr val="000000">
                      <a:alpha val="43137"/>
                    </a:srgbClr>
                  </a:outerShdw>
                </a:effectLst>
                <a:latin typeface="Bookman Old Style" panose="02050604050505020204" pitchFamily="18" charset="0"/>
              </a:rPr>
              <a:t>klad</a:t>
            </a:r>
            <a:endParaRPr lang="en-US" sz="2800" dirty="0">
              <a:solidFill>
                <a:srgbClr val="FF0000"/>
              </a:solidFill>
              <a:effectLst>
                <a:outerShdw blurRad="38100" dist="38100" dir="2700000" algn="tl">
                  <a:srgbClr val="000000">
                    <a:alpha val="43137"/>
                  </a:srgbClr>
                </a:outerShdw>
              </a:effectLst>
              <a:latin typeface="Bookman Old Style" panose="02050604050505020204" pitchFamily="18" charset="0"/>
            </a:endParaRPr>
          </a:p>
        </p:txBody>
      </p:sp>
      <p:cxnSp>
        <p:nvCxnSpPr>
          <p:cNvPr id="4" name="Düz Bağlayıcı 3">
            <a:extLst>
              <a:ext uri="{FF2B5EF4-FFF2-40B4-BE49-F238E27FC236}">
                <a16:creationId xmlns:a16="http://schemas.microsoft.com/office/drawing/2014/main" id="{A8C1E841-3EB7-4DA0-ABEA-0BE6961ABB99}"/>
              </a:ext>
            </a:extLst>
          </p:cNvPr>
          <p:cNvCxnSpPr>
            <a:stCxn id="41" idx="3"/>
          </p:cNvCxnSpPr>
          <p:nvPr/>
        </p:nvCxnSpPr>
        <p:spPr>
          <a:xfrm>
            <a:off x="3238171" y="1106075"/>
            <a:ext cx="4039959" cy="2319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E6A9E7DC-56BC-4C61-8501-B0FEECC72E42}"/>
              </a:ext>
            </a:extLst>
          </p:cNvPr>
          <p:cNvCxnSpPr>
            <a:cxnSpLocks/>
            <a:stCxn id="42" idx="3"/>
          </p:cNvCxnSpPr>
          <p:nvPr/>
        </p:nvCxnSpPr>
        <p:spPr>
          <a:xfrm>
            <a:off x="4022544" y="1090835"/>
            <a:ext cx="3255586" cy="2334753"/>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39">
            <a:extLst>
              <a:ext uri="{FF2B5EF4-FFF2-40B4-BE49-F238E27FC236}">
                <a16:creationId xmlns:a16="http://schemas.microsoft.com/office/drawing/2014/main" id="{97E016ED-370B-4B81-8C21-A136780C1CAB}"/>
              </a:ext>
            </a:extLst>
          </p:cNvPr>
          <p:cNvSpPr txBox="1"/>
          <p:nvPr/>
        </p:nvSpPr>
        <p:spPr>
          <a:xfrm>
            <a:off x="6695391" y="3425588"/>
            <a:ext cx="2202847" cy="461665"/>
          </a:xfrm>
          <a:prstGeom prst="rect">
            <a:avLst/>
          </a:prstGeom>
          <a:noFill/>
        </p:spPr>
        <p:txBody>
          <a:bodyPr wrap="none" rtlCol="0">
            <a:spAutoFit/>
          </a:bodyPr>
          <a:lstStyle/>
          <a:p>
            <a:r>
              <a:rPr lang="tr-TR" sz="2400" dirty="0">
                <a:effectLst>
                  <a:outerShdw blurRad="38100" dist="38100" dir="2700000" algn="tl">
                    <a:srgbClr val="000000">
                      <a:alpha val="43137"/>
                    </a:srgbClr>
                  </a:outerShdw>
                </a:effectLst>
                <a:latin typeface="Bookman Old Style" panose="02050604050505020204" pitchFamily="18" charset="0"/>
              </a:rPr>
              <a:t>kardeş soylar</a:t>
            </a:r>
            <a:endParaRPr lang="en-US" sz="2400" dirty="0">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237273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862552" y="954547"/>
            <a:ext cx="319319" cy="4239754"/>
          </a:xfrm>
          <a:prstGeom prst="roundRect">
            <a:avLst/>
          </a:prstGeom>
          <a:noFill/>
          <a:ln w="28575">
            <a:solidFill>
              <a:srgbClr val="FF00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1794033"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90718"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772261" y="2019428"/>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131490" y="2019428"/>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098944" y="1299768"/>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1073544" y="2443638"/>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057857" y="1276791"/>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860920" y="1237203"/>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022720" y="3131318"/>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488630" y="3131318"/>
            <a:ext cx="0" cy="12412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598236" y="2443638"/>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1579711" y="4335800"/>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875253" y="8894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41" name="TextBox 40"/>
          <p:cNvSpPr txBox="1"/>
          <p:nvPr/>
        </p:nvSpPr>
        <p:spPr>
          <a:xfrm>
            <a:off x="2910837" y="921409"/>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42" name="TextBox 41"/>
          <p:cNvSpPr txBox="1"/>
          <p:nvPr/>
        </p:nvSpPr>
        <p:spPr>
          <a:xfrm>
            <a:off x="3703226" y="906169"/>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43" name="TextBox 42"/>
          <p:cNvSpPr txBox="1"/>
          <p:nvPr/>
        </p:nvSpPr>
        <p:spPr>
          <a:xfrm>
            <a:off x="923019" y="963357"/>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44" name="TextBox 43"/>
          <p:cNvSpPr txBox="1"/>
          <p:nvPr/>
        </p:nvSpPr>
        <p:spPr>
          <a:xfrm>
            <a:off x="1639862" y="95919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45" name="Straight Connector 44"/>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0" idx="2"/>
          </p:cNvCxnSpPr>
          <p:nvPr/>
        </p:nvCxnSpPr>
        <p:spPr>
          <a:xfrm flipH="1">
            <a:off x="5020405" y="1258758"/>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97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48" name="Straight Connector 47"/>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39">
            <a:extLst>
              <a:ext uri="{FF2B5EF4-FFF2-40B4-BE49-F238E27FC236}">
                <a16:creationId xmlns:a16="http://schemas.microsoft.com/office/drawing/2014/main" id="{D25D8239-ED3C-47B8-A22F-6D2990A9CE7C}"/>
              </a:ext>
            </a:extLst>
          </p:cNvPr>
          <p:cNvSpPr txBox="1"/>
          <p:nvPr/>
        </p:nvSpPr>
        <p:spPr>
          <a:xfrm>
            <a:off x="5382037" y="1901956"/>
            <a:ext cx="1794081" cy="2554545"/>
          </a:xfrm>
          <a:prstGeom prst="rect">
            <a:avLst/>
          </a:prstGeom>
          <a:noFill/>
        </p:spPr>
        <p:txBody>
          <a:bodyPr wrap="none" rtlCol="0">
            <a:spAutoFit/>
          </a:bodyPr>
          <a:lstStyle/>
          <a:p>
            <a:r>
              <a:rPr lang="tr-TR" sz="2800" dirty="0">
                <a:solidFill>
                  <a:srgbClr val="FF0000"/>
                </a:solidFill>
                <a:effectLst>
                  <a:outerShdw blurRad="38100" dist="38100" dir="2700000" algn="tl">
                    <a:srgbClr val="000000">
                      <a:alpha val="43137"/>
                    </a:srgbClr>
                  </a:outerShdw>
                </a:effectLst>
                <a:latin typeface="Bookman Old Style" panose="02050604050505020204" pitchFamily="18" charset="0"/>
              </a:rPr>
              <a:t>Bazal</a:t>
            </a:r>
          </a:p>
          <a:p>
            <a:r>
              <a:rPr lang="tr-TR" sz="2800" dirty="0" err="1">
                <a:solidFill>
                  <a:srgbClr val="FF0000"/>
                </a:solidFill>
                <a:effectLst>
                  <a:outerShdw blurRad="38100" dist="38100" dir="2700000" algn="tl">
                    <a:srgbClr val="000000">
                      <a:alpha val="43137"/>
                    </a:srgbClr>
                  </a:outerShdw>
                </a:effectLst>
                <a:latin typeface="Bookman Old Style" panose="02050604050505020204" pitchFamily="18" charset="0"/>
              </a:rPr>
              <a:t>takson</a:t>
            </a:r>
            <a:r>
              <a:rPr lang="tr-TR" sz="2800" dirty="0">
                <a:solidFill>
                  <a:srgbClr val="FF0000"/>
                </a:solidFill>
                <a:effectLst>
                  <a:outerShdw blurRad="38100" dist="38100" dir="2700000" algn="tl">
                    <a:srgbClr val="000000">
                      <a:alpha val="43137"/>
                    </a:srgbClr>
                  </a:outerShdw>
                </a:effectLst>
                <a:latin typeface="Bookman Old Style" panose="02050604050505020204" pitchFamily="18" charset="0"/>
              </a:rPr>
              <a:t>?</a:t>
            </a:r>
          </a:p>
          <a:p>
            <a:endParaRPr lang="tr-TR" sz="2000" dirty="0">
              <a:solidFill>
                <a:srgbClr val="FF0000"/>
              </a:solidFill>
              <a:effectLst>
                <a:outerShdw blurRad="38100" dist="38100" dir="2700000" algn="tl">
                  <a:srgbClr val="000000">
                    <a:alpha val="43137"/>
                  </a:srgbClr>
                </a:outerShdw>
              </a:effectLst>
              <a:latin typeface="Bookman Old Style" panose="02050604050505020204" pitchFamily="18" charset="0"/>
            </a:endParaRPr>
          </a:p>
          <a:p>
            <a:r>
              <a:rPr lang="tr-TR" sz="2800" dirty="0">
                <a:solidFill>
                  <a:srgbClr val="FF0000"/>
                </a:solidFill>
                <a:effectLst>
                  <a:outerShdw blurRad="38100" dist="38100" dir="2700000" algn="tl">
                    <a:srgbClr val="000000">
                      <a:alpha val="43137"/>
                    </a:srgbClr>
                  </a:outerShdw>
                </a:effectLst>
                <a:latin typeface="Bookman Old Style" panose="02050604050505020204" pitchFamily="18" charset="0"/>
              </a:rPr>
              <a:t>Bazalden</a:t>
            </a:r>
          </a:p>
          <a:p>
            <a:r>
              <a:rPr lang="tr-TR" sz="2800" dirty="0">
                <a:solidFill>
                  <a:srgbClr val="FF0000"/>
                </a:solidFill>
                <a:effectLst>
                  <a:outerShdw blurRad="38100" dist="38100" dir="2700000" algn="tl">
                    <a:srgbClr val="000000">
                      <a:alpha val="43137"/>
                    </a:srgbClr>
                  </a:outerShdw>
                </a:effectLst>
                <a:latin typeface="Bookman Old Style" panose="02050604050505020204" pitchFamily="18" charset="0"/>
              </a:rPr>
              <a:t>dallanan</a:t>
            </a:r>
          </a:p>
          <a:p>
            <a:r>
              <a:rPr lang="tr-TR" sz="2800" dirty="0" err="1">
                <a:solidFill>
                  <a:srgbClr val="FF0000"/>
                </a:solidFill>
                <a:effectLst>
                  <a:outerShdw blurRad="38100" dist="38100" dir="2700000" algn="tl">
                    <a:srgbClr val="000000">
                      <a:alpha val="43137"/>
                    </a:srgbClr>
                  </a:outerShdw>
                </a:effectLst>
                <a:latin typeface="Bookman Old Style" panose="02050604050505020204" pitchFamily="18" charset="0"/>
              </a:rPr>
              <a:t>takson</a:t>
            </a:r>
            <a:r>
              <a:rPr lang="tr-TR" sz="2800" dirty="0">
                <a:solidFill>
                  <a:srgbClr val="FF0000"/>
                </a:solidFill>
                <a:effectLst>
                  <a:outerShdw blurRad="38100" dist="38100" dir="2700000" algn="tl">
                    <a:srgbClr val="000000">
                      <a:alpha val="43137"/>
                    </a:srgbClr>
                  </a:outerShdw>
                </a:effectLst>
                <a:latin typeface="Bookman Old Style" panose="02050604050505020204" pitchFamily="18" charset="0"/>
              </a:rPr>
              <a:t>?</a:t>
            </a:r>
            <a:endParaRPr lang="en-US" sz="2800" dirty="0">
              <a:solidFill>
                <a:srgbClr val="FF0000"/>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882787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3999" cy="6858000"/>
          </a:xfrm>
        </p:spPr>
        <p:txBody>
          <a:bodyPr>
            <a:normAutofit/>
          </a:bodyPr>
          <a:lstStyle/>
          <a:p>
            <a:pPr marL="0" indent="0" algn="ctr">
              <a:buNone/>
            </a:pPr>
            <a:endParaRPr lang="en-US" sz="4400" b="1" i="1" dirty="0">
              <a:effectLst>
                <a:outerShdw blurRad="38100" dist="38100" dir="2700000" algn="tl">
                  <a:srgbClr val="000000">
                    <a:alpha val="43137"/>
                  </a:srgbClr>
                </a:outerShdw>
              </a:effectLst>
              <a:latin typeface="Bookman Old Style" panose="02050604050505020204" pitchFamily="18" charset="0"/>
            </a:endParaRPr>
          </a:p>
          <a:p>
            <a:pPr marL="0" indent="0" algn="ctr">
              <a:buNone/>
            </a:pPr>
            <a:r>
              <a:rPr lang="en-US" sz="4400" b="1" i="1" dirty="0">
                <a:effectLst>
                  <a:outerShdw blurRad="38100" dist="38100" dir="2700000" algn="tl">
                    <a:srgbClr val="000000">
                      <a:alpha val="43137"/>
                    </a:srgbClr>
                  </a:outerShdw>
                </a:effectLst>
                <a:latin typeface="Bookman Old Style" panose="02050604050505020204" pitchFamily="18" charset="0"/>
              </a:rPr>
              <a:t>N</a:t>
            </a:r>
            <a:r>
              <a:rPr lang="en-US" sz="4400" b="1" i="1" baseline="-25000" dirty="0">
                <a:effectLst>
                  <a:outerShdw blurRad="38100" dist="38100" dir="2700000" algn="tl">
                    <a:srgbClr val="000000">
                      <a:alpha val="43137"/>
                    </a:srgbClr>
                  </a:outerShdw>
                </a:effectLst>
                <a:latin typeface="Bookman Old Style" panose="02050604050505020204" pitchFamily="18" charset="0"/>
              </a:rPr>
              <a:t>u</a:t>
            </a:r>
            <a:r>
              <a:rPr lang="en-US" sz="4400" b="1" dirty="0">
                <a:effectLst>
                  <a:outerShdw blurRad="38100" dist="38100" dir="2700000" algn="tl">
                    <a:srgbClr val="000000">
                      <a:alpha val="43137"/>
                    </a:srgbClr>
                  </a:outerShdw>
                </a:effectLst>
                <a:latin typeface="Bookman Old Style" panose="02050604050505020204" pitchFamily="18" charset="0"/>
              </a:rPr>
              <a:t> = (2n-5)! ÷ 2</a:t>
            </a:r>
            <a:r>
              <a:rPr lang="en-US" sz="4400" b="1" baseline="30000" dirty="0">
                <a:effectLst>
                  <a:outerShdw blurRad="38100" dist="38100" dir="2700000" algn="tl">
                    <a:srgbClr val="000000">
                      <a:alpha val="43137"/>
                    </a:srgbClr>
                  </a:outerShdw>
                </a:effectLst>
                <a:latin typeface="Bookman Old Style" panose="02050604050505020204" pitchFamily="18" charset="0"/>
              </a:rPr>
              <a:t>n-3 </a:t>
            </a:r>
            <a:r>
              <a:rPr lang="en-US" sz="4400" b="1" dirty="0">
                <a:effectLst>
                  <a:outerShdw blurRad="38100" dist="38100" dir="2700000" algn="tl">
                    <a:srgbClr val="000000">
                      <a:alpha val="43137"/>
                    </a:srgbClr>
                  </a:outerShdw>
                </a:effectLst>
                <a:latin typeface="Bookman Old Style" panose="02050604050505020204" pitchFamily="18" charset="0"/>
              </a:rPr>
              <a:t>(n-3)!</a:t>
            </a:r>
          </a:p>
          <a:p>
            <a:pPr marL="0" indent="0" algn="ctr">
              <a:buNone/>
            </a:pPr>
            <a:endParaRPr lang="en-US" sz="1800" b="1" dirty="0">
              <a:effectLst>
                <a:outerShdw blurRad="38100" dist="38100" dir="2700000" algn="tl">
                  <a:srgbClr val="000000">
                    <a:alpha val="43137"/>
                  </a:srgbClr>
                </a:outerShdw>
              </a:effectLst>
              <a:latin typeface="Bookman Old Style" panose="02050604050505020204" pitchFamily="18" charset="0"/>
            </a:endParaRPr>
          </a:p>
          <a:p>
            <a:pPr marL="0" indent="0" algn="ctr">
              <a:buNone/>
            </a:pPr>
            <a:endParaRPr lang="en-US" sz="1800" b="1" dirty="0">
              <a:effectLst>
                <a:outerShdw blurRad="38100" dist="38100" dir="2700000" algn="tl">
                  <a:srgbClr val="000000">
                    <a:alpha val="43137"/>
                  </a:srgbClr>
                </a:outerShdw>
              </a:effectLst>
              <a:latin typeface="Bookman Old Style" panose="02050604050505020204" pitchFamily="18" charset="0"/>
            </a:endParaRPr>
          </a:p>
          <a:p>
            <a:pPr marL="1654175" indent="0">
              <a:buNone/>
            </a:pPr>
            <a:r>
              <a:rPr lang="en-US" sz="2400" b="1" dirty="0">
                <a:effectLst>
                  <a:outerShdw blurRad="38100" dist="38100" dir="2700000" algn="tl">
                    <a:srgbClr val="000000">
                      <a:alpha val="43137"/>
                    </a:srgbClr>
                  </a:outerShdw>
                </a:effectLst>
                <a:latin typeface="Bookman Old Style" panose="02050604050505020204" pitchFamily="18" charset="0"/>
              </a:rPr>
              <a:t>  4 </a:t>
            </a:r>
            <a:r>
              <a:rPr lang="en-US" sz="2400" b="1" dirty="0" err="1">
                <a:effectLst>
                  <a:outerShdw blurRad="38100" dist="38100" dir="2700000" algn="tl">
                    <a:srgbClr val="000000">
                      <a:alpha val="43137"/>
                    </a:srgbClr>
                  </a:outerShdw>
                </a:effectLst>
                <a:latin typeface="Bookman Old Style" panose="02050604050505020204" pitchFamily="18" charset="0"/>
              </a:rPr>
              <a:t>takson</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3 </a:t>
            </a:r>
            <a:r>
              <a:rPr lang="en-US" sz="2400"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olası</a:t>
            </a:r>
            <a:r>
              <a:rPr lang="en-US" sz="2400"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a:t>
            </a:r>
            <a:r>
              <a:rPr lang="en-US" sz="2400"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köksüz</a:t>
            </a:r>
            <a:r>
              <a:rPr lang="en-US" sz="2400"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a:t>
            </a:r>
            <a:r>
              <a:rPr lang="en-US" sz="2400"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ağaç</a:t>
            </a:r>
            <a:r>
              <a:rPr lang="en-US" sz="2400"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a:t>
            </a:r>
            <a:r>
              <a:rPr lang="en-US" sz="2400"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topolojisi</a:t>
            </a:r>
            <a:endParaRPr lang="en-US" sz="2400"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endParaRPr>
          </a:p>
          <a:p>
            <a:pPr marL="1654175" indent="0">
              <a:buNone/>
            </a:pPr>
            <a:r>
              <a:rPr lang="en-US" sz="2400"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10 </a:t>
            </a:r>
            <a:r>
              <a:rPr lang="en-US" sz="2400"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takson</a:t>
            </a:r>
            <a:r>
              <a:rPr lang="en-US" sz="2400"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 2.027.025</a:t>
            </a:r>
          </a:p>
        </p:txBody>
      </p:sp>
    </p:spTree>
    <p:extLst>
      <p:ext uri="{BB962C8B-B14F-4D97-AF65-F5344CB8AC3E}">
        <p14:creationId xmlns:p14="http://schemas.microsoft.com/office/powerpoint/2010/main" val="1759776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10829"/>
          <a:stretch/>
        </p:blipFill>
        <p:spPr>
          <a:xfrm>
            <a:off x="0" y="-1"/>
            <a:ext cx="9173030" cy="6857999"/>
          </a:xfrm>
          <a:prstGeom prst="rect">
            <a:avLst/>
          </a:prstGeom>
        </p:spPr>
      </p:pic>
      <p:pic>
        <p:nvPicPr>
          <p:cNvPr id="4" name="Picture 3"/>
          <p:cNvPicPr>
            <a:picLocks noChangeAspect="1"/>
          </p:cNvPicPr>
          <p:nvPr/>
        </p:nvPicPr>
        <p:blipFill rotWithShape="1">
          <a:blip r:embed="rId4"/>
          <a:srcRect l="43725" b="15935"/>
          <a:stretch/>
        </p:blipFill>
        <p:spPr>
          <a:xfrm>
            <a:off x="6371771" y="2799604"/>
            <a:ext cx="2772229" cy="4058396"/>
          </a:xfrm>
          <a:prstGeom prst="rect">
            <a:avLst/>
          </a:prstGeom>
          <a:effectLst>
            <a:outerShdw blurRad="50800" dist="38100" dir="13500000" algn="br" rotWithShape="0">
              <a:prstClr val="black">
                <a:alpha val="40000"/>
              </a:prstClr>
            </a:outerShdw>
          </a:effectLst>
        </p:spPr>
      </p:pic>
      <p:sp>
        <p:nvSpPr>
          <p:cNvPr id="7" name="Content Placeholder 2"/>
          <p:cNvSpPr>
            <a:spLocks noGrp="1"/>
          </p:cNvSpPr>
          <p:nvPr>
            <p:ph idx="1"/>
          </p:nvPr>
        </p:nvSpPr>
        <p:spPr>
          <a:xfrm>
            <a:off x="0" y="0"/>
            <a:ext cx="9143999" cy="6858000"/>
          </a:xfrm>
        </p:spPr>
        <p:txBody>
          <a:bodyPr>
            <a:normAutofit/>
          </a:bodyPr>
          <a:lstStyle/>
          <a:p>
            <a:pPr marL="0" indent="0" algn="ctr">
              <a:buNone/>
            </a:pPr>
            <a:endParaRPr lang="en-US" sz="4400" b="1" i="1" dirty="0">
              <a:effectLst>
                <a:outerShdw blurRad="38100" dist="38100" dir="2700000" algn="tl">
                  <a:srgbClr val="000000">
                    <a:alpha val="43137"/>
                  </a:srgbClr>
                </a:outerShdw>
              </a:effectLst>
              <a:latin typeface="Bookman Old Style" panose="02050604050505020204" pitchFamily="18" charset="0"/>
            </a:endParaRPr>
          </a:p>
          <a:p>
            <a:pPr marL="0" indent="0" algn="ctr">
              <a:buNone/>
            </a:pPr>
            <a:r>
              <a:rPr lang="en-US" sz="4400" b="1" i="1" dirty="0">
                <a:effectLst>
                  <a:outerShdw blurRad="38100" dist="38100" dir="2700000" algn="tl">
                    <a:srgbClr val="000000">
                      <a:alpha val="43137"/>
                    </a:srgbClr>
                  </a:outerShdw>
                </a:effectLst>
                <a:latin typeface="Bookman Old Style" panose="02050604050505020204" pitchFamily="18" charset="0"/>
              </a:rPr>
              <a:t>N</a:t>
            </a:r>
            <a:r>
              <a:rPr lang="en-US" sz="4400" b="1" i="1" baseline="-25000" dirty="0">
                <a:effectLst>
                  <a:outerShdw blurRad="38100" dist="38100" dir="2700000" algn="tl">
                    <a:srgbClr val="000000">
                      <a:alpha val="43137"/>
                    </a:srgbClr>
                  </a:outerShdw>
                </a:effectLst>
                <a:latin typeface="Bookman Old Style" panose="02050604050505020204" pitchFamily="18" charset="0"/>
              </a:rPr>
              <a:t>u</a:t>
            </a:r>
            <a:r>
              <a:rPr lang="en-US" sz="4400" b="1" dirty="0">
                <a:effectLst>
                  <a:outerShdw blurRad="38100" dist="38100" dir="2700000" algn="tl">
                    <a:srgbClr val="000000">
                      <a:alpha val="43137"/>
                    </a:srgbClr>
                  </a:outerShdw>
                </a:effectLst>
                <a:latin typeface="Bookman Old Style" panose="02050604050505020204" pitchFamily="18" charset="0"/>
              </a:rPr>
              <a:t> = (2n-5)! ÷ 2</a:t>
            </a:r>
            <a:r>
              <a:rPr lang="en-US" sz="4400" b="1" baseline="30000" dirty="0">
                <a:effectLst>
                  <a:outerShdw blurRad="38100" dist="38100" dir="2700000" algn="tl">
                    <a:srgbClr val="000000">
                      <a:alpha val="43137"/>
                    </a:srgbClr>
                  </a:outerShdw>
                </a:effectLst>
                <a:latin typeface="Bookman Old Style" panose="02050604050505020204" pitchFamily="18" charset="0"/>
              </a:rPr>
              <a:t>n-3 </a:t>
            </a:r>
            <a:r>
              <a:rPr lang="en-US" sz="4400" b="1" dirty="0">
                <a:effectLst>
                  <a:outerShdw blurRad="38100" dist="38100" dir="2700000" algn="tl">
                    <a:srgbClr val="000000">
                      <a:alpha val="43137"/>
                    </a:srgbClr>
                  </a:outerShdw>
                </a:effectLst>
                <a:latin typeface="Bookman Old Style" panose="02050604050505020204" pitchFamily="18" charset="0"/>
              </a:rPr>
              <a:t>(n-3)!</a:t>
            </a:r>
          </a:p>
          <a:p>
            <a:pPr marL="0" indent="0" algn="ctr">
              <a:buNone/>
            </a:pPr>
            <a:endParaRPr lang="en-US" sz="1800" b="1" dirty="0">
              <a:effectLst>
                <a:outerShdw blurRad="38100" dist="38100" dir="2700000" algn="tl">
                  <a:srgbClr val="000000">
                    <a:alpha val="43137"/>
                  </a:srgbClr>
                </a:outerShdw>
              </a:effectLst>
              <a:latin typeface="Bookman Old Style" panose="02050604050505020204" pitchFamily="18" charset="0"/>
            </a:endParaRPr>
          </a:p>
          <a:p>
            <a:pPr marL="0" indent="0" algn="ctr">
              <a:buNone/>
            </a:pPr>
            <a:endParaRPr lang="en-US" sz="1800" b="1" dirty="0">
              <a:effectLst>
                <a:outerShdw blurRad="38100" dist="38100" dir="2700000" algn="tl">
                  <a:srgbClr val="000000">
                    <a:alpha val="43137"/>
                  </a:srgbClr>
                </a:outerShdw>
              </a:effectLst>
              <a:latin typeface="Bookman Old Style" panose="02050604050505020204" pitchFamily="18" charset="0"/>
            </a:endParaRPr>
          </a:p>
          <a:p>
            <a:pPr marL="1654175" indent="0">
              <a:buNone/>
            </a:pPr>
            <a:r>
              <a:rPr lang="en-US" sz="2400" b="1" dirty="0">
                <a:effectLst>
                  <a:outerShdw blurRad="38100" dist="38100" dir="2700000" algn="tl">
                    <a:srgbClr val="000000">
                      <a:alpha val="43137"/>
                    </a:srgbClr>
                  </a:outerShdw>
                </a:effectLst>
                <a:latin typeface="Bookman Old Style" panose="02050604050505020204" pitchFamily="18" charset="0"/>
              </a:rPr>
              <a:t>  </a:t>
            </a:r>
            <a:r>
              <a:rPr lang="tr-TR" sz="2400" b="1" noProof="1">
                <a:effectLst>
                  <a:outerShdw blurRad="38100" dist="38100" dir="2700000" algn="tl">
                    <a:srgbClr val="000000">
                      <a:alpha val="43137"/>
                    </a:srgbClr>
                  </a:outerShdw>
                </a:effectLst>
                <a:latin typeface="Bookman Old Style" panose="02050604050505020204" pitchFamily="18" charset="0"/>
              </a:rPr>
              <a:t>4 takson </a:t>
            </a:r>
            <a:r>
              <a:rPr lang="tr-TR" sz="2400" b="1" noProof="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3 olası köksüz ağaç topolojisi</a:t>
            </a:r>
          </a:p>
          <a:p>
            <a:pPr marL="1654175" indent="0">
              <a:buNone/>
            </a:pPr>
            <a:r>
              <a:rPr lang="tr-TR" sz="2400" b="1" noProof="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10 takson  2.027.025</a:t>
            </a:r>
          </a:p>
          <a:p>
            <a:pPr marL="1654175" indent="0">
              <a:buNone/>
            </a:pPr>
            <a:r>
              <a:rPr lang="tr-TR" sz="2400" b="1" noProof="1">
                <a:effectLst>
                  <a:outerShdw blurRad="38100" dist="38100" dir="2700000" algn="tl">
                    <a:srgbClr val="000000">
                      <a:alpha val="43137"/>
                    </a:srgbClr>
                  </a:outerShdw>
                </a:effectLst>
                <a:latin typeface="Bookman Old Style" panose="02050604050505020204" pitchFamily="18" charset="0"/>
              </a:rPr>
              <a:t>60 takson </a:t>
            </a:r>
            <a:r>
              <a:rPr lang="tr-TR" sz="2400" b="1" noProof="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~10</a:t>
            </a:r>
            <a:r>
              <a:rPr lang="tr-TR" sz="2400" b="1" baseline="30000" noProof="1">
                <a:effectLst>
                  <a:outerShdw blurRad="38100" dist="38100" dir="2700000" algn="tl">
                    <a:srgbClr val="000000">
                      <a:alpha val="43137"/>
                    </a:srgbClr>
                  </a:outerShdw>
                </a:effectLst>
                <a:latin typeface="Bookman Old Style" panose="02050604050505020204" pitchFamily="18" charset="0"/>
              </a:rPr>
              <a:t>94</a:t>
            </a:r>
            <a:endParaRPr lang="tr-TR" sz="2400" b="1" noProof="1">
              <a:effectLst>
                <a:outerShdw blurRad="38100" dist="38100" dir="2700000" algn="tl">
                  <a:srgbClr val="000000">
                    <a:alpha val="43137"/>
                  </a:srgbClr>
                </a:outerShdw>
              </a:effectLst>
              <a:latin typeface="Bookman Old Style" panose="02050604050505020204" pitchFamily="18" charset="0"/>
            </a:endParaRPr>
          </a:p>
        </p:txBody>
      </p:sp>
      <p:sp>
        <p:nvSpPr>
          <p:cNvPr id="2" name="Dikdörtgen 1">
            <a:extLst>
              <a:ext uri="{FF2B5EF4-FFF2-40B4-BE49-F238E27FC236}">
                <a16:creationId xmlns:a16="http://schemas.microsoft.com/office/drawing/2014/main" id="{00369C94-D956-4F89-981E-59908C1BCD50}"/>
              </a:ext>
            </a:extLst>
          </p:cNvPr>
          <p:cNvSpPr/>
          <p:nvPr/>
        </p:nvSpPr>
        <p:spPr>
          <a:xfrm>
            <a:off x="1977503" y="3503639"/>
            <a:ext cx="5216493" cy="646331"/>
          </a:xfrm>
          <a:prstGeom prst="rect">
            <a:avLst/>
          </a:prstGeom>
        </p:spPr>
        <p:txBody>
          <a:bodyPr wrap="none">
            <a:spAutoFit/>
          </a:bodyPr>
          <a:lstStyle/>
          <a:p>
            <a:r>
              <a:rPr lang="tr-TR" sz="3600" b="1" noProof="1">
                <a:solidFill>
                  <a:srgbClr val="FFFF00"/>
                </a:solidFill>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Ve sadece biri doğru!</a:t>
            </a:r>
            <a:endParaRPr lang="tr-TR" sz="3600" dirty="0">
              <a:solidFill>
                <a:srgbClr val="FFFF00"/>
              </a:solidFill>
            </a:endParaRPr>
          </a:p>
        </p:txBody>
      </p:sp>
    </p:spTree>
    <p:extLst>
      <p:ext uri="{BB962C8B-B14F-4D97-AF65-F5344CB8AC3E}">
        <p14:creationId xmlns:p14="http://schemas.microsoft.com/office/powerpoint/2010/main" val="1629156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4979" t="28629" r="42329" b="45556"/>
          <a:stretch/>
        </p:blipFill>
        <p:spPr>
          <a:xfrm>
            <a:off x="200864" y="1250922"/>
            <a:ext cx="4359058" cy="1936159"/>
          </a:xfrm>
          <a:prstGeom prst="rect">
            <a:avLst/>
          </a:prstGeom>
        </p:spPr>
      </p:pic>
      <p:pic>
        <p:nvPicPr>
          <p:cNvPr id="5" name="Picture 4"/>
          <p:cNvPicPr>
            <a:picLocks noChangeAspect="1"/>
          </p:cNvPicPr>
          <p:nvPr/>
        </p:nvPicPr>
        <p:blipFill rotWithShape="1">
          <a:blip r:embed="rId4"/>
          <a:srcRect l="24794" t="29117" r="42603" b="46042"/>
          <a:stretch/>
        </p:blipFill>
        <p:spPr>
          <a:xfrm>
            <a:off x="4559922" y="1284126"/>
            <a:ext cx="4362743" cy="1869749"/>
          </a:xfrm>
          <a:prstGeom prst="rect">
            <a:avLst/>
          </a:prstGeom>
        </p:spPr>
      </p:pic>
      <p:pic>
        <p:nvPicPr>
          <p:cNvPr id="6" name="Picture 5"/>
          <p:cNvPicPr>
            <a:picLocks noChangeAspect="1"/>
          </p:cNvPicPr>
          <p:nvPr/>
        </p:nvPicPr>
        <p:blipFill rotWithShape="1">
          <a:blip r:embed="rId5"/>
          <a:srcRect l="24931" t="29779" r="43010" b="45799"/>
          <a:stretch/>
        </p:blipFill>
        <p:spPr>
          <a:xfrm>
            <a:off x="200864" y="3270250"/>
            <a:ext cx="4304461" cy="1844480"/>
          </a:xfrm>
          <a:prstGeom prst="rect">
            <a:avLst/>
          </a:prstGeom>
        </p:spPr>
      </p:pic>
      <p:pic>
        <p:nvPicPr>
          <p:cNvPr id="7" name="Picture 6"/>
          <p:cNvPicPr>
            <a:picLocks noChangeAspect="1"/>
          </p:cNvPicPr>
          <p:nvPr/>
        </p:nvPicPr>
        <p:blipFill rotWithShape="1">
          <a:blip r:embed="rId6"/>
          <a:srcRect l="24794" t="28873" r="42466" b="45556"/>
          <a:stretch/>
        </p:blipFill>
        <p:spPr>
          <a:xfrm>
            <a:off x="4559921" y="3220284"/>
            <a:ext cx="4387693" cy="1927649"/>
          </a:xfrm>
          <a:prstGeom prst="rect">
            <a:avLst/>
          </a:prstGeom>
        </p:spPr>
      </p:pic>
      <p:sp>
        <p:nvSpPr>
          <p:cNvPr id="9" name="Rectangle 8"/>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Van </a:t>
            </a:r>
            <a:r>
              <a:rPr lang="en-US" dirty="0" err="1">
                <a:solidFill>
                  <a:srgbClr val="242021"/>
                </a:solidFill>
                <a:latin typeface="Agency FB" panose="020B0503020202020204" pitchFamily="34" charset="0"/>
                <a:cs typeface="Arial" panose="020B0604020202020204" pitchFamily="34" charset="0"/>
              </a:rPr>
              <a:t>Noorden</a:t>
            </a:r>
            <a:r>
              <a:rPr lang="en-US" dirty="0">
                <a:solidFill>
                  <a:srgbClr val="242021"/>
                </a:solidFill>
                <a:latin typeface="Agency FB" panose="020B0503020202020204" pitchFamily="34" charset="0"/>
                <a:cs typeface="Arial" panose="020B0604020202020204" pitchFamily="34" charset="0"/>
              </a:rPr>
              <a:t> et al ( 2014)</a:t>
            </a:r>
            <a:r>
              <a:rPr lang="en-US" dirty="0">
                <a:latin typeface="Agency FB" panose="020B0503020202020204" pitchFamily="34" charset="0"/>
                <a:cs typeface="Arial" panose="020B0604020202020204" pitchFamily="34" charset="0"/>
              </a:rPr>
              <a:t> The top 100 papers </a:t>
            </a:r>
            <a:r>
              <a:rPr lang="en-US" dirty="0">
                <a:latin typeface="Agency FB" panose="020B0503020202020204" pitchFamily="34" charset="0"/>
              </a:rPr>
              <a:t>. Nature, 514: 550-553.</a:t>
            </a:r>
            <a:endParaRPr lang="en-US" dirty="0">
              <a:latin typeface="Agency FB" panose="020B0503020202020204" pitchFamily="34" charset="0"/>
              <a:cs typeface="Arial" panose="020B0604020202020204" pitchFamily="34" charset="0"/>
            </a:endParaRPr>
          </a:p>
        </p:txBody>
      </p:sp>
      <p:cxnSp>
        <p:nvCxnSpPr>
          <p:cNvPr id="10" name="Straight Connector 9"/>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Chevron 10"/>
          <p:cNvSpPr/>
          <p:nvPr/>
        </p:nvSpPr>
        <p:spPr>
          <a:xfrm rot="10800000">
            <a:off x="1571752" y="1340217"/>
            <a:ext cx="182880" cy="182880"/>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2" name="Chevron 11"/>
          <p:cNvSpPr/>
          <p:nvPr/>
        </p:nvSpPr>
        <p:spPr>
          <a:xfrm rot="10800000">
            <a:off x="1589023" y="3280306"/>
            <a:ext cx="182880" cy="182880"/>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3" name="Chevron 12"/>
          <p:cNvSpPr/>
          <p:nvPr/>
        </p:nvSpPr>
        <p:spPr>
          <a:xfrm rot="10800000">
            <a:off x="5930810" y="1338957"/>
            <a:ext cx="182880" cy="182880"/>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4" name="Chevron 13"/>
          <p:cNvSpPr/>
          <p:nvPr/>
        </p:nvSpPr>
        <p:spPr>
          <a:xfrm rot="10800000">
            <a:off x="5976440" y="3293006"/>
            <a:ext cx="182880" cy="182880"/>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2555592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6331439" y="1354992"/>
            <a:ext cx="1184046" cy="9471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501837" y="2291721"/>
            <a:ext cx="0" cy="6021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488190" y="2291721"/>
            <a:ext cx="347710" cy="73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835900" y="2174517"/>
            <a:ext cx="201660" cy="18336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21483" y="2357877"/>
            <a:ext cx="168015" cy="214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501837" y="1959437"/>
            <a:ext cx="209036" cy="33107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703830" y="1867152"/>
            <a:ext cx="285668" cy="1005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703830" y="1716870"/>
            <a:ext cx="20690" cy="2413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136051" y="1153346"/>
            <a:ext cx="274434"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a</a:t>
            </a:r>
          </a:p>
        </p:txBody>
      </p:sp>
      <p:sp>
        <p:nvSpPr>
          <p:cNvPr id="48" name="TextBox 47"/>
          <p:cNvSpPr txBox="1"/>
          <p:nvPr/>
        </p:nvSpPr>
        <p:spPr>
          <a:xfrm>
            <a:off x="7347767" y="2881226"/>
            <a:ext cx="28084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d</a:t>
            </a:r>
          </a:p>
        </p:txBody>
      </p:sp>
      <p:sp>
        <p:nvSpPr>
          <p:cNvPr id="49" name="TextBox 48"/>
          <p:cNvSpPr txBox="1"/>
          <p:nvPr/>
        </p:nvSpPr>
        <p:spPr>
          <a:xfrm>
            <a:off x="7897137" y="2499803"/>
            <a:ext cx="234360"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f</a:t>
            </a:r>
          </a:p>
        </p:txBody>
      </p:sp>
      <p:sp>
        <p:nvSpPr>
          <p:cNvPr id="50" name="TextBox 49"/>
          <p:cNvSpPr txBox="1"/>
          <p:nvPr/>
        </p:nvSpPr>
        <p:spPr>
          <a:xfrm>
            <a:off x="7978236" y="1998703"/>
            <a:ext cx="26481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e</a:t>
            </a:r>
          </a:p>
        </p:txBody>
      </p:sp>
      <p:sp>
        <p:nvSpPr>
          <p:cNvPr id="51" name="TextBox 50"/>
          <p:cNvSpPr txBox="1"/>
          <p:nvPr/>
        </p:nvSpPr>
        <p:spPr>
          <a:xfrm>
            <a:off x="7611415" y="1461792"/>
            <a:ext cx="28084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b</a:t>
            </a:r>
          </a:p>
        </p:txBody>
      </p:sp>
      <p:sp>
        <p:nvSpPr>
          <p:cNvPr id="52" name="TextBox 51"/>
          <p:cNvSpPr txBox="1"/>
          <p:nvPr/>
        </p:nvSpPr>
        <p:spPr>
          <a:xfrm>
            <a:off x="7932074" y="1662525"/>
            <a:ext cx="264816"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latin typeface="Bookman Old Style" panose="02050604050505020204" pitchFamily="18" charset="0"/>
              </a:rPr>
              <a:t>c</a:t>
            </a:r>
          </a:p>
        </p:txBody>
      </p:sp>
      <p:sp>
        <p:nvSpPr>
          <p:cNvPr id="53" name="TextBox 52"/>
          <p:cNvSpPr txBox="1"/>
          <p:nvPr/>
        </p:nvSpPr>
        <p:spPr>
          <a:xfrm>
            <a:off x="3608174" y="4618306"/>
            <a:ext cx="5822429" cy="1569660"/>
          </a:xfrm>
          <a:prstGeom prst="rect">
            <a:avLst/>
          </a:prstGeom>
          <a:noFill/>
        </p:spPr>
        <p:txBody>
          <a:bodyPr wrap="square" rtlCol="0">
            <a:spAutoFit/>
          </a:bodyPr>
          <a:lstStyle/>
          <a:p>
            <a:pPr algn="ctr"/>
            <a:r>
              <a:rPr lang="tr-TR" sz="2400" dirty="0">
                <a:effectLst>
                  <a:outerShdw blurRad="38100" dist="38100" dir="2700000" algn="tl">
                    <a:srgbClr val="000000">
                      <a:alpha val="43137"/>
                    </a:srgbClr>
                  </a:outerShdw>
                </a:effectLst>
                <a:latin typeface="Bookman Old Style" panose="02050604050505020204" pitchFamily="18" charset="0"/>
              </a:rPr>
              <a:t>          </a:t>
            </a:r>
            <a:r>
              <a:rPr lang="en-US" sz="2400" dirty="0">
                <a:effectLst>
                  <a:outerShdw blurRad="38100" dist="38100" dir="2700000" algn="tl">
                    <a:srgbClr val="000000">
                      <a:alpha val="43137"/>
                    </a:srgbClr>
                  </a:outerShdw>
                </a:effectLst>
                <a:latin typeface="Bookman Old Style" panose="02050604050505020204" pitchFamily="18" charset="0"/>
              </a:rPr>
              <a:t>a,((</a:t>
            </a:r>
            <a:r>
              <a:rPr lang="en-US" sz="2400" dirty="0" err="1">
                <a:effectLst>
                  <a:outerShdw blurRad="38100" dist="38100" dir="2700000" algn="tl">
                    <a:srgbClr val="000000">
                      <a:alpha val="43137"/>
                    </a:srgbClr>
                  </a:outerShdw>
                </a:effectLst>
                <a:latin typeface="Bookman Old Style" panose="02050604050505020204" pitchFamily="18" charset="0"/>
              </a:rPr>
              <a:t>b,c</a:t>
            </a:r>
            <a:r>
              <a:rPr lang="en-US" sz="2400" dirty="0">
                <a:effectLst>
                  <a:outerShdw blurRad="38100" dist="38100" dir="2700000" algn="tl">
                    <a:srgbClr val="000000">
                      <a:alpha val="43137"/>
                    </a:srgbClr>
                  </a:outerShdw>
                </a:effectLst>
                <a:latin typeface="Bookman Old Style" panose="02050604050505020204" pitchFamily="18" charset="0"/>
              </a:rPr>
              <a:t>),(d,(</a:t>
            </a:r>
            <a:r>
              <a:rPr lang="en-US" sz="2400" dirty="0" err="1">
                <a:effectLst>
                  <a:outerShdw blurRad="38100" dist="38100" dir="2700000" algn="tl">
                    <a:srgbClr val="000000">
                      <a:alpha val="43137"/>
                    </a:srgbClr>
                  </a:outerShdw>
                </a:effectLst>
                <a:latin typeface="Bookman Old Style" panose="02050604050505020204" pitchFamily="18" charset="0"/>
              </a:rPr>
              <a:t>e,f</a:t>
            </a:r>
            <a:r>
              <a:rPr lang="en-US" sz="2400" dirty="0">
                <a:effectLst>
                  <a:outerShdw blurRad="38100" dist="38100" dir="2700000" algn="tl">
                    <a:srgbClr val="000000">
                      <a:alpha val="43137"/>
                    </a:srgbClr>
                  </a:outerShdw>
                </a:effectLst>
                <a:latin typeface="Bookman Old Style" panose="02050604050505020204" pitchFamily="18" charset="0"/>
              </a:rPr>
              <a:t>)))</a:t>
            </a:r>
            <a:endParaRPr lang="tr-TR" sz="2400" dirty="0">
              <a:effectLst>
                <a:outerShdw blurRad="38100" dist="38100" dir="2700000" algn="tl">
                  <a:srgbClr val="000000">
                    <a:alpha val="43137"/>
                  </a:srgbClr>
                </a:outerShdw>
              </a:effectLst>
              <a:latin typeface="Bookman Old Style" panose="02050604050505020204" pitchFamily="18" charset="0"/>
            </a:endParaRPr>
          </a:p>
          <a:p>
            <a:pPr algn="ctr"/>
            <a:r>
              <a:rPr lang="tr-TR" sz="2400" dirty="0">
                <a:effectLst>
                  <a:outerShdw blurRad="38100" dist="38100" dir="2700000" algn="tl">
                    <a:srgbClr val="000000">
                      <a:alpha val="43137"/>
                    </a:srgbClr>
                  </a:outerShdw>
                </a:effectLst>
                <a:latin typeface="Bookman Old Style" panose="02050604050505020204" pitchFamily="18" charset="0"/>
              </a:rPr>
              <a:t>         </a:t>
            </a:r>
            <a:r>
              <a:rPr lang="tr-TR" sz="2400" dirty="0" err="1">
                <a:effectLst>
                  <a:outerShdw blurRad="38100" dist="38100" dir="2700000" algn="tl">
                    <a:srgbClr val="000000">
                      <a:alpha val="43137"/>
                    </a:srgbClr>
                  </a:outerShdw>
                </a:effectLst>
                <a:latin typeface="Bookman Old Style" panose="02050604050505020204" pitchFamily="18" charset="0"/>
              </a:rPr>
              <a:t>Newick</a:t>
            </a:r>
            <a:endParaRPr lang="tr-TR" sz="2400" dirty="0">
              <a:effectLst>
                <a:outerShdw blurRad="38100" dist="38100" dir="2700000" algn="tl">
                  <a:srgbClr val="000000">
                    <a:alpha val="43137"/>
                  </a:srgbClr>
                </a:outerShdw>
              </a:effectLst>
              <a:latin typeface="Bookman Old Style" panose="02050604050505020204" pitchFamily="18" charset="0"/>
            </a:endParaRPr>
          </a:p>
          <a:p>
            <a:pPr algn="ctr"/>
            <a:endParaRPr lang="tr-TR" sz="2400" dirty="0">
              <a:effectLst>
                <a:outerShdw blurRad="38100" dist="38100" dir="2700000" algn="tl">
                  <a:srgbClr val="000000">
                    <a:alpha val="43137"/>
                  </a:srgbClr>
                </a:outerShdw>
              </a:effectLst>
              <a:latin typeface="Bookman Old Style" panose="02050604050505020204" pitchFamily="18" charset="0"/>
            </a:endParaRPr>
          </a:p>
          <a:p>
            <a:pPr algn="ctr"/>
            <a:r>
              <a:rPr lang="tr-TR" sz="2400" dirty="0">
                <a:effectLst>
                  <a:outerShdw blurRad="38100" dist="38100" dir="2700000" algn="tl">
                    <a:srgbClr val="000000">
                      <a:alpha val="43137"/>
                    </a:srgbClr>
                  </a:outerShdw>
                </a:effectLst>
                <a:latin typeface="Bookman Old Style" panose="02050604050505020204" pitchFamily="18" charset="0"/>
              </a:rPr>
              <a:t>Köklendirme (</a:t>
            </a:r>
            <a:r>
              <a:rPr lang="tr-TR" sz="2400" dirty="0" err="1">
                <a:effectLst>
                  <a:outerShdw blurRad="38100" dist="38100" dir="2700000" algn="tl">
                    <a:srgbClr val="000000">
                      <a:alpha val="43137"/>
                    </a:srgbClr>
                  </a:outerShdw>
                </a:effectLst>
                <a:latin typeface="Bookman Old Style" panose="02050604050505020204" pitchFamily="18" charset="0"/>
              </a:rPr>
              <a:t>dışgrup</a:t>
            </a:r>
            <a:r>
              <a:rPr lang="tr-TR" sz="2400" dirty="0">
                <a:effectLst>
                  <a:outerShdw blurRad="38100" dist="38100" dir="2700000" algn="tl">
                    <a:srgbClr val="000000">
                      <a:alpha val="43137"/>
                    </a:srgbClr>
                  </a:outerShdw>
                </a:effectLst>
                <a:latin typeface="Bookman Old Style" panose="02050604050505020204" pitchFamily="18" charset="0"/>
              </a:rPr>
              <a:t>, orta nokta)</a:t>
            </a:r>
            <a:endParaRPr lang="en-US" sz="2400" dirty="0">
              <a:effectLst>
                <a:outerShdw blurRad="38100" dist="38100" dir="2700000" algn="tl">
                  <a:srgbClr val="000000">
                    <a:alpha val="43137"/>
                  </a:srgbClr>
                </a:outerShdw>
              </a:effectLst>
              <a:latin typeface="Bookman Old Style" panose="02050604050505020204" pitchFamily="18" charset="0"/>
            </a:endParaRPr>
          </a:p>
        </p:txBody>
      </p:sp>
      <p:cxnSp>
        <p:nvCxnSpPr>
          <p:cNvPr id="39" name="Straight Connector 38"/>
          <p:cNvCxnSpPr/>
          <p:nvPr/>
        </p:nvCxnSpPr>
        <p:spPr>
          <a:xfrm>
            <a:off x="1794033"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490718"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772261" y="2019428"/>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131490" y="2019428"/>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98944" y="1299768"/>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073544" y="2443638"/>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057857" y="1276791"/>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60920" y="1237203"/>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022720" y="3131318"/>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598236" y="2443638"/>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579711" y="4335800"/>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875253" y="8894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63" name="TextBox 62"/>
          <p:cNvSpPr txBox="1"/>
          <p:nvPr/>
        </p:nvSpPr>
        <p:spPr>
          <a:xfrm>
            <a:off x="2910837" y="921409"/>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64" name="TextBox 63"/>
          <p:cNvSpPr txBox="1"/>
          <p:nvPr/>
        </p:nvSpPr>
        <p:spPr>
          <a:xfrm>
            <a:off x="3703226" y="906169"/>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65" name="TextBox 64"/>
          <p:cNvSpPr txBox="1"/>
          <p:nvPr/>
        </p:nvSpPr>
        <p:spPr>
          <a:xfrm>
            <a:off x="923019" y="963357"/>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66" name="TextBox 65"/>
          <p:cNvSpPr txBox="1"/>
          <p:nvPr/>
        </p:nvSpPr>
        <p:spPr>
          <a:xfrm>
            <a:off x="1639862" y="95919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67" name="Straight Connector 66"/>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2"/>
          </p:cNvCxnSpPr>
          <p:nvPr/>
        </p:nvCxnSpPr>
        <p:spPr>
          <a:xfrm flipH="1">
            <a:off x="5020405" y="1258758"/>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3397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70" name="Straight Connector 69"/>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488630" y="3131318"/>
            <a:ext cx="0" cy="12412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852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794033"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490718"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772261" y="2019428"/>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131490" y="2019428"/>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98944" y="1299768"/>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073544" y="2443638"/>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057857" y="1276791"/>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860920" y="1237203"/>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022720" y="3131318"/>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98236" y="2443638"/>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579711" y="4335800"/>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5253" y="8894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17" name="TextBox 16"/>
          <p:cNvSpPr txBox="1"/>
          <p:nvPr/>
        </p:nvSpPr>
        <p:spPr>
          <a:xfrm>
            <a:off x="2910837" y="921409"/>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18" name="TextBox 17"/>
          <p:cNvSpPr txBox="1"/>
          <p:nvPr/>
        </p:nvSpPr>
        <p:spPr>
          <a:xfrm>
            <a:off x="3703226" y="906169"/>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19" name="TextBox 18"/>
          <p:cNvSpPr txBox="1"/>
          <p:nvPr/>
        </p:nvSpPr>
        <p:spPr>
          <a:xfrm>
            <a:off x="923019" y="963357"/>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20" name="TextBox 19"/>
          <p:cNvSpPr txBox="1"/>
          <p:nvPr/>
        </p:nvSpPr>
        <p:spPr>
          <a:xfrm>
            <a:off x="1639862" y="95919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21" name="Straight Connector 20"/>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2"/>
          </p:cNvCxnSpPr>
          <p:nvPr/>
        </p:nvCxnSpPr>
        <p:spPr>
          <a:xfrm flipH="1">
            <a:off x="5020405" y="1258758"/>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3397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24" name="Straight Connector 23"/>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88630" y="3131318"/>
            <a:ext cx="0" cy="12412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ikdörtgen 1">
            <a:extLst>
              <a:ext uri="{FF2B5EF4-FFF2-40B4-BE49-F238E27FC236}">
                <a16:creationId xmlns:a16="http://schemas.microsoft.com/office/drawing/2014/main" id="{A3F1B827-7F33-4F99-9F0F-E45783BEA604}"/>
              </a:ext>
            </a:extLst>
          </p:cNvPr>
          <p:cNvSpPr/>
          <p:nvPr/>
        </p:nvSpPr>
        <p:spPr>
          <a:xfrm>
            <a:off x="2582831" y="5834013"/>
            <a:ext cx="2577950" cy="646331"/>
          </a:xfrm>
          <a:prstGeom prst="rect">
            <a:avLst/>
          </a:prstGeom>
        </p:spPr>
        <p:txBody>
          <a:bodyPr wrap="none">
            <a:spAutoFit/>
          </a:bodyPr>
          <a:lstStyle/>
          <a:p>
            <a:r>
              <a:rPr lang="tr-TR" sz="3600" noProof="1">
                <a:effectLst>
                  <a:outerShdw blurRad="38100" dist="38100" dir="2700000" algn="tl">
                    <a:srgbClr val="000000">
                      <a:alpha val="43137"/>
                    </a:srgbClr>
                  </a:outerShdw>
                </a:effectLst>
                <a:latin typeface="Bookman Old Style" panose="02050604050505020204" pitchFamily="18" charset="0"/>
              </a:rPr>
              <a:t>kladogram</a:t>
            </a:r>
            <a:endParaRPr lang="tr-TR" sz="3600" dirty="0">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4148497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794033"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490718"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772261" y="2019428"/>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131490" y="2019428"/>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98944" y="1299768"/>
            <a:ext cx="0" cy="11659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073544" y="2443638"/>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057857" y="1276791"/>
            <a:ext cx="1460" cy="18359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860920" y="1237203"/>
            <a:ext cx="10886" cy="192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022720" y="3131318"/>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98236" y="2443638"/>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579711" y="4335800"/>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5253" y="8894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17" name="TextBox 16"/>
          <p:cNvSpPr txBox="1"/>
          <p:nvPr/>
        </p:nvSpPr>
        <p:spPr>
          <a:xfrm>
            <a:off x="2910837" y="921409"/>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18" name="TextBox 17"/>
          <p:cNvSpPr txBox="1"/>
          <p:nvPr/>
        </p:nvSpPr>
        <p:spPr>
          <a:xfrm>
            <a:off x="3703226" y="906169"/>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19" name="TextBox 18"/>
          <p:cNvSpPr txBox="1"/>
          <p:nvPr/>
        </p:nvSpPr>
        <p:spPr>
          <a:xfrm>
            <a:off x="923019" y="963357"/>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20" name="TextBox 19"/>
          <p:cNvSpPr txBox="1"/>
          <p:nvPr/>
        </p:nvSpPr>
        <p:spPr>
          <a:xfrm>
            <a:off x="1639862" y="95919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21" name="Straight Connector 20"/>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2"/>
          </p:cNvCxnSpPr>
          <p:nvPr/>
        </p:nvCxnSpPr>
        <p:spPr>
          <a:xfrm flipH="1">
            <a:off x="5020405" y="1258758"/>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3397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24" name="Straight Connector 23"/>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88630" y="3131318"/>
            <a:ext cx="0" cy="12412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71616" y="1255376"/>
            <a:ext cx="0" cy="4206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38964" y="1057558"/>
            <a:ext cx="655949"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   </a:t>
            </a:r>
            <a:r>
              <a:rPr lang="en-US" b="1" i="1" dirty="0">
                <a:effectLst>
                  <a:outerShdw blurRad="38100" dist="38100" dir="2700000" algn="tl">
                    <a:srgbClr val="000000">
                      <a:alpha val="43137"/>
                    </a:srgbClr>
                  </a:outerShdw>
                </a:effectLst>
                <a:latin typeface="Bookman Old Style" panose="02050604050505020204" pitchFamily="18" charset="0"/>
              </a:rPr>
              <a:t>0</a:t>
            </a:r>
          </a:p>
        </p:txBody>
      </p:sp>
      <p:sp>
        <p:nvSpPr>
          <p:cNvPr id="28" name="TextBox 27"/>
          <p:cNvSpPr txBox="1"/>
          <p:nvPr/>
        </p:nvSpPr>
        <p:spPr>
          <a:xfrm>
            <a:off x="5943259" y="1682752"/>
            <a:ext cx="655949"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   </a:t>
            </a:r>
            <a:r>
              <a:rPr lang="en-US" b="1" i="1" dirty="0">
                <a:effectLst>
                  <a:outerShdw blurRad="38100" dist="38100" dir="2700000" algn="tl">
                    <a:srgbClr val="000000">
                      <a:alpha val="43137"/>
                    </a:srgbClr>
                  </a:outerShdw>
                </a:effectLst>
                <a:latin typeface="Bookman Old Style" panose="02050604050505020204" pitchFamily="18" charset="0"/>
              </a:rPr>
              <a:t>5</a:t>
            </a:r>
          </a:p>
        </p:txBody>
      </p:sp>
      <p:sp>
        <p:nvSpPr>
          <p:cNvPr id="29" name="TextBox 28"/>
          <p:cNvSpPr txBox="1"/>
          <p:nvPr/>
        </p:nvSpPr>
        <p:spPr>
          <a:xfrm>
            <a:off x="5932392" y="2307946"/>
            <a:ext cx="817853"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   </a:t>
            </a:r>
            <a:r>
              <a:rPr lang="en-US" b="1" i="1" dirty="0">
                <a:effectLst>
                  <a:outerShdw blurRad="38100" dist="38100" dir="2700000" algn="tl">
                    <a:srgbClr val="000000">
                      <a:alpha val="43137"/>
                    </a:srgbClr>
                  </a:outerShdw>
                </a:effectLst>
                <a:latin typeface="Bookman Old Style" panose="02050604050505020204" pitchFamily="18" charset="0"/>
              </a:rPr>
              <a:t>10</a:t>
            </a:r>
          </a:p>
        </p:txBody>
      </p:sp>
      <p:sp>
        <p:nvSpPr>
          <p:cNvPr id="30" name="TextBox 29"/>
          <p:cNvSpPr txBox="1"/>
          <p:nvPr/>
        </p:nvSpPr>
        <p:spPr>
          <a:xfrm>
            <a:off x="5932392" y="2928096"/>
            <a:ext cx="817853"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   </a:t>
            </a:r>
            <a:r>
              <a:rPr lang="en-US" b="1" i="1" dirty="0">
                <a:effectLst>
                  <a:outerShdw blurRad="38100" dist="38100" dir="2700000" algn="tl">
                    <a:srgbClr val="000000">
                      <a:alpha val="43137"/>
                    </a:srgbClr>
                  </a:outerShdw>
                </a:effectLst>
                <a:latin typeface="Bookman Old Style" panose="02050604050505020204" pitchFamily="18" charset="0"/>
              </a:rPr>
              <a:t>15</a:t>
            </a:r>
          </a:p>
        </p:txBody>
      </p:sp>
      <p:sp>
        <p:nvSpPr>
          <p:cNvPr id="31" name="TextBox 30"/>
          <p:cNvSpPr txBox="1"/>
          <p:nvPr/>
        </p:nvSpPr>
        <p:spPr>
          <a:xfrm>
            <a:off x="5938964" y="3495246"/>
            <a:ext cx="817853"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   </a:t>
            </a:r>
            <a:r>
              <a:rPr lang="en-US" b="1" i="1" dirty="0">
                <a:effectLst>
                  <a:outerShdw blurRad="38100" dist="38100" dir="2700000" algn="tl">
                    <a:srgbClr val="000000">
                      <a:alpha val="43137"/>
                    </a:srgbClr>
                  </a:outerShdw>
                </a:effectLst>
                <a:latin typeface="Bookman Old Style" panose="02050604050505020204" pitchFamily="18" charset="0"/>
              </a:rPr>
              <a:t>20</a:t>
            </a:r>
          </a:p>
        </p:txBody>
      </p:sp>
      <p:sp>
        <p:nvSpPr>
          <p:cNvPr id="32" name="TextBox 31"/>
          <p:cNvSpPr txBox="1"/>
          <p:nvPr/>
        </p:nvSpPr>
        <p:spPr>
          <a:xfrm>
            <a:off x="5938963" y="4062396"/>
            <a:ext cx="817853"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   </a:t>
            </a:r>
            <a:r>
              <a:rPr lang="en-US" b="1" i="1" dirty="0">
                <a:effectLst>
                  <a:outerShdw blurRad="38100" dist="38100" dir="2700000" algn="tl">
                    <a:srgbClr val="000000">
                      <a:alpha val="43137"/>
                    </a:srgbClr>
                  </a:outerShdw>
                </a:effectLst>
                <a:latin typeface="Bookman Old Style" panose="02050604050505020204" pitchFamily="18" charset="0"/>
              </a:rPr>
              <a:t>25</a:t>
            </a:r>
          </a:p>
        </p:txBody>
      </p:sp>
      <p:sp>
        <p:nvSpPr>
          <p:cNvPr id="33" name="TextBox 32"/>
          <p:cNvSpPr txBox="1"/>
          <p:nvPr/>
        </p:nvSpPr>
        <p:spPr>
          <a:xfrm>
            <a:off x="5938963" y="4629546"/>
            <a:ext cx="817853"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   </a:t>
            </a:r>
            <a:r>
              <a:rPr lang="en-US" b="1" i="1" dirty="0">
                <a:effectLst>
                  <a:outerShdw blurRad="38100" dist="38100" dir="2700000" algn="tl">
                    <a:srgbClr val="000000">
                      <a:alpha val="43137"/>
                    </a:srgbClr>
                  </a:outerShdw>
                </a:effectLst>
                <a:latin typeface="Bookman Old Style" panose="02050604050505020204" pitchFamily="18" charset="0"/>
              </a:rPr>
              <a:t>30</a:t>
            </a:r>
          </a:p>
        </p:txBody>
      </p:sp>
      <p:sp>
        <p:nvSpPr>
          <p:cNvPr id="34" name="Dikdörtgen 33">
            <a:extLst>
              <a:ext uri="{FF2B5EF4-FFF2-40B4-BE49-F238E27FC236}">
                <a16:creationId xmlns:a16="http://schemas.microsoft.com/office/drawing/2014/main" id="{123C1E0E-68C8-4D12-953B-F4AF9F196124}"/>
              </a:ext>
            </a:extLst>
          </p:cNvPr>
          <p:cNvSpPr/>
          <p:nvPr/>
        </p:nvSpPr>
        <p:spPr>
          <a:xfrm>
            <a:off x="1845848" y="5834013"/>
            <a:ext cx="3980577" cy="646331"/>
          </a:xfrm>
          <a:prstGeom prst="rect">
            <a:avLst/>
          </a:prstGeom>
        </p:spPr>
        <p:txBody>
          <a:bodyPr wrap="none">
            <a:spAutoFit/>
          </a:bodyPr>
          <a:lstStyle/>
          <a:p>
            <a:r>
              <a:rPr lang="tr-TR" sz="3600" noProof="1">
                <a:effectLst>
                  <a:outerShdw blurRad="38100" dist="38100" dir="2700000" algn="tl">
                    <a:srgbClr val="000000">
                      <a:alpha val="43137"/>
                    </a:srgbClr>
                  </a:outerShdw>
                </a:effectLst>
                <a:latin typeface="Bookman Old Style" panose="02050604050505020204" pitchFamily="18" charset="0"/>
              </a:rPr>
              <a:t>ultrametrik ağaç</a:t>
            </a:r>
            <a:endParaRPr lang="tr-TR" sz="3600" dirty="0">
              <a:effectLst>
                <a:outerShdw blurRad="38100" dist="38100" dir="2700000" algn="tl">
                  <a:srgbClr val="000000">
                    <a:alpha val="43137"/>
                  </a:srgbClr>
                </a:outerShdw>
              </a:effectLst>
              <a:latin typeface="Bookman Old Style" panose="02050604050505020204" pitchFamily="18" charset="0"/>
            </a:endParaRPr>
          </a:p>
        </p:txBody>
      </p:sp>
      <p:sp>
        <p:nvSpPr>
          <p:cNvPr id="2" name="Dikdörtgen 1">
            <a:extLst>
              <a:ext uri="{FF2B5EF4-FFF2-40B4-BE49-F238E27FC236}">
                <a16:creationId xmlns:a16="http://schemas.microsoft.com/office/drawing/2014/main" id="{742FF37B-D4A9-4AF1-9D10-6EB9E52390F8}"/>
              </a:ext>
            </a:extLst>
          </p:cNvPr>
          <p:cNvSpPr/>
          <p:nvPr/>
        </p:nvSpPr>
        <p:spPr>
          <a:xfrm>
            <a:off x="6723042" y="5015649"/>
            <a:ext cx="2276185" cy="1569660"/>
          </a:xfrm>
          <a:prstGeom prst="rect">
            <a:avLst/>
          </a:prstGeom>
        </p:spPr>
        <p:txBody>
          <a:bodyPr wrap="square">
            <a:spAutoFit/>
          </a:bodyPr>
          <a:lstStyle/>
          <a:p>
            <a:pPr algn="r"/>
            <a:r>
              <a:rPr lang="tr-TR" sz="2400" noProof="1">
                <a:effectLst>
                  <a:outerShdw blurRad="38100" dist="38100" dir="2700000" algn="tl">
                    <a:srgbClr val="000000">
                      <a:alpha val="43137"/>
                    </a:srgbClr>
                  </a:outerShdw>
                </a:effectLst>
                <a:latin typeface="Bookman Old Style" panose="02050604050505020204" pitchFamily="18" charset="0"/>
              </a:rPr>
              <a:t>Dal uzunlukları zamanla orantılı</a:t>
            </a:r>
            <a:endParaRPr lang="tr-TR" sz="2400" dirty="0"/>
          </a:p>
        </p:txBody>
      </p:sp>
    </p:spTree>
    <p:extLst>
      <p:ext uri="{BB962C8B-B14F-4D97-AF65-F5344CB8AC3E}">
        <p14:creationId xmlns:p14="http://schemas.microsoft.com/office/powerpoint/2010/main" val="197088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794033" y="1502138"/>
            <a:ext cx="0" cy="5486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490718" y="130097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772261" y="2019428"/>
            <a:ext cx="74022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131490" y="2019428"/>
            <a:ext cx="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73544" y="1171752"/>
            <a:ext cx="0" cy="130487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073544" y="2443638"/>
            <a:ext cx="1097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057857" y="1564889"/>
            <a:ext cx="1460" cy="15544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862885" y="854877"/>
            <a:ext cx="0" cy="230909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022720" y="3131318"/>
            <a:ext cx="8229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98236" y="2443638"/>
            <a:ext cx="0" cy="19289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579711" y="4335800"/>
            <a:ext cx="19202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75253" y="889426"/>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17" name="TextBox 16"/>
          <p:cNvSpPr txBox="1"/>
          <p:nvPr/>
        </p:nvSpPr>
        <p:spPr>
          <a:xfrm>
            <a:off x="2910837" y="1222033"/>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18" name="TextBox 17"/>
          <p:cNvSpPr txBox="1"/>
          <p:nvPr/>
        </p:nvSpPr>
        <p:spPr>
          <a:xfrm>
            <a:off x="3703226" y="412393"/>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19" name="TextBox 18"/>
          <p:cNvSpPr txBox="1"/>
          <p:nvPr/>
        </p:nvSpPr>
        <p:spPr>
          <a:xfrm>
            <a:off x="923019" y="835341"/>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20" name="TextBox 19"/>
          <p:cNvSpPr txBox="1"/>
          <p:nvPr/>
        </p:nvSpPr>
        <p:spPr>
          <a:xfrm>
            <a:off x="1639862" y="1160365"/>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21" name="Straight Connector 20"/>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2"/>
          </p:cNvCxnSpPr>
          <p:nvPr/>
        </p:nvCxnSpPr>
        <p:spPr>
          <a:xfrm flipH="1">
            <a:off x="5020405" y="1258758"/>
            <a:ext cx="14507" cy="38096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3397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24" name="Straight Connector 23"/>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88630" y="3131318"/>
            <a:ext cx="0" cy="12412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71616" y="1255376"/>
            <a:ext cx="0" cy="640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62568" y="1392410"/>
            <a:ext cx="734496" cy="369332"/>
          </a:xfrm>
          <a:prstGeom prst="rect">
            <a:avLst/>
          </a:prstGeom>
          <a:noFill/>
        </p:spPr>
        <p:txBody>
          <a:bodyPr wrap="none" rtlCol="0">
            <a:spAutoFit/>
          </a:bodyPr>
          <a:lstStyle/>
          <a:p>
            <a:r>
              <a:rPr lang="en-US" b="1" i="1" dirty="0">
                <a:effectLst>
                  <a:outerShdw blurRad="38100" dist="38100" dir="2700000" algn="tl">
                    <a:srgbClr val="000000">
                      <a:alpha val="43137"/>
                    </a:srgbClr>
                  </a:outerShdw>
                </a:effectLst>
                <a:latin typeface="Bookman Old Style" panose="02050604050505020204" pitchFamily="18" charset="0"/>
              </a:rPr>
              <a:t>0.01</a:t>
            </a:r>
          </a:p>
        </p:txBody>
      </p:sp>
      <p:sp>
        <p:nvSpPr>
          <p:cNvPr id="28" name="Dikdörtgen 27">
            <a:extLst>
              <a:ext uri="{FF2B5EF4-FFF2-40B4-BE49-F238E27FC236}">
                <a16:creationId xmlns:a16="http://schemas.microsoft.com/office/drawing/2014/main" id="{30A537E6-16A5-4596-905A-C66AE860B7E0}"/>
              </a:ext>
            </a:extLst>
          </p:cNvPr>
          <p:cNvSpPr/>
          <p:nvPr/>
        </p:nvSpPr>
        <p:spPr>
          <a:xfrm>
            <a:off x="2705663" y="5834013"/>
            <a:ext cx="2021707" cy="646331"/>
          </a:xfrm>
          <a:prstGeom prst="rect">
            <a:avLst/>
          </a:prstGeom>
        </p:spPr>
        <p:txBody>
          <a:bodyPr wrap="none">
            <a:spAutoFit/>
          </a:bodyPr>
          <a:lstStyle/>
          <a:p>
            <a:r>
              <a:rPr lang="tr-TR" sz="3600" noProof="1">
                <a:effectLst>
                  <a:outerShdw blurRad="38100" dist="38100" dir="2700000" algn="tl">
                    <a:srgbClr val="000000">
                      <a:alpha val="43137"/>
                    </a:srgbClr>
                  </a:outerShdw>
                </a:effectLst>
                <a:latin typeface="Bookman Old Style" panose="02050604050505020204" pitchFamily="18" charset="0"/>
              </a:rPr>
              <a:t>filogram</a:t>
            </a:r>
            <a:endParaRPr lang="tr-TR" sz="3600" dirty="0">
              <a:effectLst>
                <a:outerShdw blurRad="38100" dist="38100" dir="2700000" algn="tl">
                  <a:srgbClr val="000000">
                    <a:alpha val="43137"/>
                  </a:srgbClr>
                </a:outerShdw>
              </a:effectLst>
              <a:latin typeface="Bookman Old Style" panose="02050604050505020204" pitchFamily="18" charset="0"/>
            </a:endParaRPr>
          </a:p>
        </p:txBody>
      </p:sp>
      <p:sp>
        <p:nvSpPr>
          <p:cNvPr id="29" name="Dikdörtgen 28">
            <a:extLst>
              <a:ext uri="{FF2B5EF4-FFF2-40B4-BE49-F238E27FC236}">
                <a16:creationId xmlns:a16="http://schemas.microsoft.com/office/drawing/2014/main" id="{587EBCEE-2B2E-4F42-84E1-0AE77F0E5211}"/>
              </a:ext>
            </a:extLst>
          </p:cNvPr>
          <p:cNvSpPr/>
          <p:nvPr/>
        </p:nvSpPr>
        <p:spPr>
          <a:xfrm>
            <a:off x="6685971" y="4768511"/>
            <a:ext cx="2276185" cy="1938992"/>
          </a:xfrm>
          <a:prstGeom prst="rect">
            <a:avLst/>
          </a:prstGeom>
        </p:spPr>
        <p:txBody>
          <a:bodyPr wrap="square">
            <a:spAutoFit/>
          </a:bodyPr>
          <a:lstStyle/>
          <a:p>
            <a:pPr algn="r"/>
            <a:r>
              <a:rPr lang="tr-TR" sz="2400" noProof="1">
                <a:effectLst>
                  <a:outerShdw blurRad="38100" dist="38100" dir="2700000" algn="tl">
                    <a:srgbClr val="000000">
                      <a:alpha val="43137"/>
                    </a:srgbClr>
                  </a:outerShdw>
                </a:effectLst>
                <a:latin typeface="Bookman Old Style" panose="02050604050505020204" pitchFamily="18" charset="0"/>
              </a:rPr>
              <a:t>Dal uzunlukları evrimsel değişimle orantılı</a:t>
            </a:r>
            <a:endParaRPr lang="tr-TR" sz="2400" dirty="0"/>
          </a:p>
        </p:txBody>
      </p:sp>
    </p:spTree>
    <p:extLst>
      <p:ext uri="{BB962C8B-B14F-4D97-AF65-F5344CB8AC3E}">
        <p14:creationId xmlns:p14="http://schemas.microsoft.com/office/powerpoint/2010/main" val="835117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101325" y="1299768"/>
            <a:ext cx="0" cy="30360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062039" y="4318490"/>
            <a:ext cx="2867024" cy="1731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39831" y="4335800"/>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60746" y="95898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a</a:t>
            </a:r>
          </a:p>
        </p:txBody>
      </p:sp>
      <p:sp>
        <p:nvSpPr>
          <p:cNvPr id="17" name="TextBox 16"/>
          <p:cNvSpPr txBox="1"/>
          <p:nvPr/>
        </p:nvSpPr>
        <p:spPr>
          <a:xfrm>
            <a:off x="3036097" y="946461"/>
            <a:ext cx="32733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b</a:t>
            </a:r>
          </a:p>
        </p:txBody>
      </p:sp>
      <p:sp>
        <p:nvSpPr>
          <p:cNvPr id="18" name="TextBox 17"/>
          <p:cNvSpPr txBox="1"/>
          <p:nvPr/>
        </p:nvSpPr>
        <p:spPr>
          <a:xfrm>
            <a:off x="3732336" y="946461"/>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c</a:t>
            </a:r>
          </a:p>
        </p:txBody>
      </p:sp>
      <p:sp>
        <p:nvSpPr>
          <p:cNvPr id="19" name="TextBox 18"/>
          <p:cNvSpPr txBox="1"/>
          <p:nvPr/>
        </p:nvSpPr>
        <p:spPr>
          <a:xfrm>
            <a:off x="923019" y="963357"/>
            <a:ext cx="33214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d</a:t>
            </a:r>
          </a:p>
        </p:txBody>
      </p:sp>
      <p:sp>
        <p:nvSpPr>
          <p:cNvPr id="20" name="TextBox 19"/>
          <p:cNvSpPr txBox="1"/>
          <p:nvPr/>
        </p:nvSpPr>
        <p:spPr>
          <a:xfrm>
            <a:off x="1665262" y="959197"/>
            <a:ext cx="31931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e</a:t>
            </a:r>
          </a:p>
        </p:txBody>
      </p:sp>
      <p:cxnSp>
        <p:nvCxnSpPr>
          <p:cNvPr id="21" name="Straight Connector 20"/>
          <p:cNvCxnSpPr/>
          <p:nvPr/>
        </p:nvCxnSpPr>
        <p:spPr>
          <a:xfrm flipH="1">
            <a:off x="2503797" y="5045971"/>
            <a:ext cx="255242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020405" y="1342595"/>
            <a:ext cx="0" cy="372577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390538" y="973263"/>
            <a:ext cx="272832"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Bookman Old Style" panose="02050604050505020204" pitchFamily="18" charset="0"/>
              </a:rPr>
              <a:t>f</a:t>
            </a:r>
          </a:p>
        </p:txBody>
      </p:sp>
      <p:cxnSp>
        <p:nvCxnSpPr>
          <p:cNvPr id="24" name="Straight Connector 23"/>
          <p:cNvCxnSpPr/>
          <p:nvPr/>
        </p:nvCxnSpPr>
        <p:spPr>
          <a:xfrm>
            <a:off x="3765794" y="5069176"/>
            <a:ext cx="0" cy="7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824921" y="1305017"/>
            <a:ext cx="0" cy="30360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539831" y="1305017"/>
            <a:ext cx="0" cy="30360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263223" y="1305017"/>
            <a:ext cx="0" cy="30360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94198" y="1317543"/>
            <a:ext cx="0" cy="30360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ikdörtgen 1">
            <a:extLst>
              <a:ext uri="{FF2B5EF4-FFF2-40B4-BE49-F238E27FC236}">
                <a16:creationId xmlns:a16="http://schemas.microsoft.com/office/drawing/2014/main" id="{9EA0F0D3-DFC4-40AC-8114-C63F8E8F8A8D}"/>
              </a:ext>
            </a:extLst>
          </p:cNvPr>
          <p:cNvSpPr/>
          <p:nvPr/>
        </p:nvSpPr>
        <p:spPr>
          <a:xfrm>
            <a:off x="5436913" y="1435765"/>
            <a:ext cx="3360312" cy="3539430"/>
          </a:xfrm>
          <a:prstGeom prst="rect">
            <a:avLst/>
          </a:prstGeom>
        </p:spPr>
        <p:txBody>
          <a:bodyPr wrap="square">
            <a:spAutoFit/>
          </a:bodyPr>
          <a:lstStyle/>
          <a:p>
            <a:r>
              <a:rPr lang="tr-TR" sz="3200" noProof="1">
                <a:effectLst>
                  <a:outerShdw blurRad="38100" dist="38100" dir="2700000" algn="tl">
                    <a:srgbClr val="000000">
                      <a:alpha val="43137"/>
                    </a:srgbClr>
                  </a:outerShdw>
                </a:effectLst>
                <a:latin typeface="Bookman Old Style" panose="02050604050505020204" pitchFamily="18" charset="0"/>
              </a:rPr>
              <a:t>Politomik</a:t>
            </a:r>
            <a:r>
              <a:rPr lang="en-US" sz="3200" noProof="1">
                <a:effectLst>
                  <a:outerShdw blurRad="38100" dist="38100" dir="2700000" algn="tl">
                    <a:srgbClr val="000000">
                      <a:alpha val="43137"/>
                    </a:srgbClr>
                  </a:outerShdw>
                </a:effectLst>
                <a:latin typeface="Bookman Old Style" panose="02050604050505020204" pitchFamily="18" charset="0"/>
              </a:rPr>
              <a:t> ağaçlar</a:t>
            </a:r>
            <a:r>
              <a:rPr lang="tr-TR" sz="3200" noProof="1">
                <a:effectLst>
                  <a:outerShdw blurRad="38100" dist="38100" dir="2700000" algn="tl">
                    <a:srgbClr val="000000">
                      <a:alpha val="43137"/>
                    </a:srgbClr>
                  </a:outerShdw>
                </a:effectLst>
                <a:latin typeface="Bookman Old Style" panose="02050604050505020204" pitchFamily="18" charset="0"/>
              </a:rPr>
              <a:t> bazen gerçeği yansıtsa da genelde OTUlar arası ilişkiye dair bir şey söylemez.</a:t>
            </a:r>
            <a:endParaRPr lang="tr-TR" sz="3200" dirty="0">
              <a:effectLst>
                <a:outerShdw blurRad="38100" dist="38100" dir="2700000" algn="tl">
                  <a:srgbClr val="000000">
                    <a:alpha val="43137"/>
                  </a:srgbClr>
                </a:outerShdw>
              </a:effectLst>
              <a:latin typeface="Bookman Old Style" panose="02050604050505020204" pitchFamily="18" charset="0"/>
            </a:endParaRPr>
          </a:p>
        </p:txBody>
      </p:sp>
      <p:sp>
        <p:nvSpPr>
          <p:cNvPr id="3" name="Dikdörtgen 2">
            <a:extLst>
              <a:ext uri="{FF2B5EF4-FFF2-40B4-BE49-F238E27FC236}">
                <a16:creationId xmlns:a16="http://schemas.microsoft.com/office/drawing/2014/main" id="{4F985342-D386-4DA3-A72C-979885B7D5F0}"/>
              </a:ext>
            </a:extLst>
          </p:cNvPr>
          <p:cNvSpPr/>
          <p:nvPr/>
        </p:nvSpPr>
        <p:spPr>
          <a:xfrm>
            <a:off x="2415574" y="263092"/>
            <a:ext cx="4309193" cy="584775"/>
          </a:xfrm>
          <a:prstGeom prst="rect">
            <a:avLst/>
          </a:prstGeom>
        </p:spPr>
        <p:txBody>
          <a:bodyPr wrap="none">
            <a:spAutoFit/>
          </a:bodyPr>
          <a:lstStyle/>
          <a:p>
            <a:r>
              <a:rPr lang="tr-TR" sz="3200" noProof="1">
                <a:effectLst>
                  <a:outerShdw blurRad="38100" dist="38100" dir="2700000" algn="tl">
                    <a:srgbClr val="000000">
                      <a:alpha val="43137"/>
                    </a:srgbClr>
                  </a:outerShdw>
                </a:effectLst>
                <a:latin typeface="Bookman Old Style" panose="02050604050505020204" pitchFamily="18" charset="0"/>
              </a:rPr>
              <a:t>iki çatallı ~politomik</a:t>
            </a:r>
            <a:endParaRPr lang="tr-TR" sz="3200" dirty="0"/>
          </a:p>
        </p:txBody>
      </p:sp>
    </p:spTree>
    <p:extLst>
      <p:ext uri="{BB962C8B-B14F-4D97-AF65-F5344CB8AC3E}">
        <p14:creationId xmlns:p14="http://schemas.microsoft.com/office/powerpoint/2010/main" val="545572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1676" y="1937982"/>
            <a:ext cx="3308712" cy="4920018"/>
          </a:xfrm>
          <a:prstGeom prst="rect">
            <a:avLst/>
          </a:prstGeom>
          <a:effectLst>
            <a:outerShdw blurRad="50800" dist="38100" dir="2700000" algn="tl" rotWithShape="0">
              <a:prstClr val="black">
                <a:alpha val="40000"/>
              </a:prstClr>
            </a:outerShdw>
          </a:effectLst>
        </p:spPr>
      </p:pic>
      <p:sp>
        <p:nvSpPr>
          <p:cNvPr id="2" name="Cloud Callout 1"/>
          <p:cNvSpPr/>
          <p:nvPr/>
        </p:nvSpPr>
        <p:spPr>
          <a:xfrm>
            <a:off x="3067476" y="450138"/>
            <a:ext cx="3765823" cy="2223083"/>
          </a:xfrm>
          <a:prstGeom prst="cloudCallou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İkinci</a:t>
            </a:r>
            <a:r>
              <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en-US"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Bölüm</a:t>
            </a:r>
            <a:endPar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endParaRPr>
          </a:p>
          <a:p>
            <a:pPr algn="ctr"/>
            <a:r>
              <a:rPr lang="tr-TR" sz="4000" b="1" dirty="0">
                <a:solidFill>
                  <a:schemeClr val="tx1"/>
                </a:solidFill>
                <a:effectLst>
                  <a:outerShdw blurRad="38100" dist="38100" dir="2700000" algn="tl">
                    <a:srgbClr val="000000">
                      <a:alpha val="43137"/>
                    </a:srgbClr>
                  </a:outerShdw>
                </a:effectLst>
                <a:latin typeface="Bookman Old Style" panose="02050604050505020204" pitchFamily="18" charset="0"/>
              </a:rPr>
              <a:t>Veri tipleri</a:t>
            </a:r>
            <a:endParaRPr lang="en-US" sz="4000"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2058739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4A2938AA-6A36-4CD7-8AE5-B9CDB4C27D4B}"/>
              </a:ext>
            </a:extLst>
          </p:cNvPr>
          <p:cNvSpPr/>
          <p:nvPr/>
        </p:nvSpPr>
        <p:spPr>
          <a:xfrm>
            <a:off x="300689" y="536928"/>
            <a:ext cx="5032609" cy="54864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Tüm genom</a:t>
            </a:r>
          </a:p>
        </p:txBody>
      </p:sp>
      <p:cxnSp>
        <p:nvCxnSpPr>
          <p:cNvPr id="5" name="Straight Connector 3">
            <a:extLst>
              <a:ext uri="{FF2B5EF4-FFF2-40B4-BE49-F238E27FC236}">
                <a16:creationId xmlns:a16="http://schemas.microsoft.com/office/drawing/2014/main" id="{A41A6645-F7F3-4E8A-8DF5-7BCAAF291149}"/>
              </a:ext>
            </a:extLst>
          </p:cNvPr>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22">
            <a:extLst>
              <a:ext uri="{FF2B5EF4-FFF2-40B4-BE49-F238E27FC236}">
                <a16:creationId xmlns:a16="http://schemas.microsoft.com/office/drawing/2014/main" id="{F4D7719F-089F-492B-9821-57D21A4572E1}"/>
              </a:ext>
            </a:extLst>
          </p:cNvPr>
          <p:cNvSpPr/>
          <p:nvPr/>
        </p:nvSpPr>
        <p:spPr>
          <a:xfrm>
            <a:off x="300689" y="1690689"/>
            <a:ext cx="8614712" cy="312527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571500" indent="-571500">
              <a:buFont typeface="Arial" panose="020B0604020202020204" pitchFamily="34" charset="0"/>
              <a:buChar char="•"/>
            </a:pPr>
            <a:r>
              <a:rPr lang="tr-TR" sz="40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Hizalamasız</a:t>
            </a: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yöntemler</a:t>
            </a:r>
          </a:p>
          <a:p>
            <a:endPar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Hizalamalı yöntemler</a:t>
            </a:r>
          </a:p>
        </p:txBody>
      </p:sp>
    </p:spTree>
    <p:extLst>
      <p:ext uri="{BB962C8B-B14F-4D97-AF65-F5344CB8AC3E}">
        <p14:creationId xmlns:p14="http://schemas.microsoft.com/office/powerpoint/2010/main" val="1958629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4A2938AA-6A36-4CD7-8AE5-B9CDB4C27D4B}"/>
              </a:ext>
            </a:extLst>
          </p:cNvPr>
          <p:cNvSpPr/>
          <p:nvPr/>
        </p:nvSpPr>
        <p:spPr>
          <a:xfrm>
            <a:off x="300689" y="536928"/>
            <a:ext cx="6785911" cy="47544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Yerel </a:t>
            </a:r>
            <a:r>
              <a:rPr lang="tr-TR" sz="4000" b="1"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kolineer</a:t>
            </a:r>
            <a:r>
              <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bloklar</a:t>
            </a:r>
          </a:p>
        </p:txBody>
      </p:sp>
      <p:cxnSp>
        <p:nvCxnSpPr>
          <p:cNvPr id="5" name="Straight Connector 3">
            <a:extLst>
              <a:ext uri="{FF2B5EF4-FFF2-40B4-BE49-F238E27FC236}">
                <a16:creationId xmlns:a16="http://schemas.microsoft.com/office/drawing/2014/main" id="{A41A6645-F7F3-4E8A-8DF5-7BCAAF291149}"/>
              </a:ext>
            </a:extLst>
          </p:cNvPr>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22">
            <a:extLst>
              <a:ext uri="{FF2B5EF4-FFF2-40B4-BE49-F238E27FC236}">
                <a16:creationId xmlns:a16="http://schemas.microsoft.com/office/drawing/2014/main" id="{F4D7719F-089F-492B-9821-57D21A4572E1}"/>
              </a:ext>
            </a:extLst>
          </p:cNvPr>
          <p:cNvSpPr/>
          <p:nvPr/>
        </p:nvSpPr>
        <p:spPr>
          <a:xfrm>
            <a:off x="300689" y="1690689"/>
            <a:ext cx="8614712" cy="312527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571500" indent="-571500">
              <a:buFont typeface="Arial" panose="020B0604020202020204" pitchFamily="34" charset="0"/>
              <a:buChar char="•"/>
            </a:pPr>
            <a:r>
              <a:rPr lang="tr-TR" sz="40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Ortolog</a:t>
            </a: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a:t>
            </a:r>
            <a:r>
              <a:rPr lang="tr-TR" sz="40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genomik</a:t>
            </a: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bloklar</a:t>
            </a:r>
          </a:p>
          <a:p>
            <a:pPr marL="571500" indent="-571500">
              <a:buFont typeface="Arial" panose="020B0604020202020204" pitchFamily="34" charset="0"/>
              <a:buChar char="•"/>
            </a:pPr>
            <a:endPar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a:p>
            <a:pPr marL="571500" indent="-571500">
              <a:buFont typeface="Arial" panose="020B0604020202020204" pitchFamily="34" charset="0"/>
              <a:buChar char="•"/>
            </a:pPr>
            <a:r>
              <a:rPr lang="tr-TR" sz="40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ProgressiveMauve</a:t>
            </a:r>
            <a:r>
              <a:rPr lang="tr-TR" sz="40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tr-TR" sz="40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Sibelia</a:t>
            </a:r>
            <a:endParaRPr lang="tr-TR" sz="40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20641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4A2938AA-6A36-4CD7-8AE5-B9CDB4C27D4B}"/>
              </a:ext>
            </a:extLst>
          </p:cNvPr>
          <p:cNvSpPr/>
          <p:nvPr/>
        </p:nvSpPr>
        <p:spPr>
          <a:xfrm>
            <a:off x="300689" y="536928"/>
            <a:ext cx="6785911" cy="47544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tr-TR" sz="4000" b="1"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Homoloji</a:t>
            </a:r>
            <a:endPar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cxnSp>
        <p:nvCxnSpPr>
          <p:cNvPr id="5" name="Straight Connector 3">
            <a:extLst>
              <a:ext uri="{FF2B5EF4-FFF2-40B4-BE49-F238E27FC236}">
                <a16:creationId xmlns:a16="http://schemas.microsoft.com/office/drawing/2014/main" id="{A41A6645-F7F3-4E8A-8DF5-7BCAAF291149}"/>
              </a:ext>
            </a:extLst>
          </p:cNvPr>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22">
            <a:extLst>
              <a:ext uri="{FF2B5EF4-FFF2-40B4-BE49-F238E27FC236}">
                <a16:creationId xmlns:a16="http://schemas.microsoft.com/office/drawing/2014/main" id="{F4D7719F-089F-492B-9821-57D21A4572E1}"/>
              </a:ext>
            </a:extLst>
          </p:cNvPr>
          <p:cNvSpPr/>
          <p:nvPr/>
        </p:nvSpPr>
        <p:spPr>
          <a:xfrm>
            <a:off x="300689" y="1888400"/>
            <a:ext cx="8614712" cy="312527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İki gen (ya da karakter) ortak bir ataya sahipse </a:t>
            </a:r>
            <a:r>
              <a:rPr lang="tr-TR" sz="40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homologtur</a:t>
            </a: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a:t>
            </a:r>
          </a:p>
          <a:p>
            <a:pPr marL="1028700" lvl="1" indent="-571500">
              <a:buFont typeface="Arial" panose="020B0604020202020204" pitchFamily="34" charset="0"/>
              <a:buChar char="•"/>
            </a:pPr>
            <a:r>
              <a:rPr lang="tr-TR" sz="4000" dirty="0" err="1">
                <a:solidFill>
                  <a:srgbClr val="FF00FF"/>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Ortolog</a:t>
            </a:r>
            <a:r>
              <a:rPr lang="tr-TR" sz="4000" dirty="0">
                <a:solidFill>
                  <a:srgbClr val="FF00FF"/>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 türleşme ile</a:t>
            </a:r>
          </a:p>
          <a:p>
            <a:pPr marL="1028700" lvl="1" indent="-571500">
              <a:buFont typeface="Arial" panose="020B0604020202020204" pitchFamily="34" charset="0"/>
              <a:buChar char="•"/>
            </a:pPr>
            <a:r>
              <a:rPr lang="tr-TR" sz="4000" dirty="0" err="1">
                <a:solidFill>
                  <a:srgbClr val="008000"/>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Paralog</a:t>
            </a:r>
            <a:r>
              <a:rPr lang="tr-TR" sz="4000" dirty="0">
                <a:solidFill>
                  <a:srgbClr val="008000"/>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 </a:t>
            </a:r>
            <a:r>
              <a:rPr lang="tr-TR" sz="4000" dirty="0" err="1">
                <a:solidFill>
                  <a:srgbClr val="008000"/>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duplikasyon</a:t>
            </a:r>
            <a:r>
              <a:rPr lang="tr-TR" sz="4000" dirty="0">
                <a:solidFill>
                  <a:srgbClr val="008000"/>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 ile</a:t>
            </a:r>
          </a:p>
          <a:p>
            <a:pPr marL="1028700" lvl="1" indent="-571500">
              <a:buFont typeface="Arial" panose="020B0604020202020204" pitchFamily="34" charset="0"/>
              <a:buChar char="•"/>
            </a:pPr>
            <a:r>
              <a:rPr lang="tr-TR" sz="4000" dirty="0" err="1">
                <a:solidFill>
                  <a:srgbClr val="0000FF"/>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Xenolog</a:t>
            </a:r>
            <a:r>
              <a:rPr lang="tr-TR" sz="4000" dirty="0">
                <a:solidFill>
                  <a:srgbClr val="0000FF"/>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 </a:t>
            </a:r>
            <a:r>
              <a:rPr lang="tr-TR" sz="4000" dirty="0" err="1">
                <a:solidFill>
                  <a:srgbClr val="0000FF"/>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lateral</a:t>
            </a:r>
            <a:r>
              <a:rPr lang="tr-TR" sz="4000" dirty="0">
                <a:solidFill>
                  <a:srgbClr val="0000FF"/>
                </a:solidFill>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 transfer ile</a:t>
            </a:r>
            <a:endParaRPr lang="tr-TR" sz="4000" dirty="0">
              <a:solidFill>
                <a:srgbClr val="0000FF"/>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11966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4088646" y="4331166"/>
            <a:ext cx="2507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38771" y="4331166"/>
            <a:ext cx="2507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864" y="2822621"/>
            <a:ext cx="3803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206846" y="1210615"/>
            <a:ext cx="548640" cy="548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8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a</a:t>
            </a:r>
            <a:endParaRPr lang="tr-TR" sz="48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sp>
        <p:nvSpPr>
          <p:cNvPr id="6" name="Rectangle 5"/>
          <p:cNvSpPr/>
          <p:nvPr/>
        </p:nvSpPr>
        <p:spPr>
          <a:xfrm>
            <a:off x="3874401" y="2548301"/>
            <a:ext cx="548640" cy="54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b</a:t>
            </a:r>
            <a:endParaRPr lang="tr-TR" sz="48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sp>
        <p:nvSpPr>
          <p:cNvPr id="7" name="Rectangle 6"/>
          <p:cNvSpPr/>
          <p:nvPr/>
        </p:nvSpPr>
        <p:spPr>
          <a:xfrm>
            <a:off x="2542296" y="2548301"/>
            <a:ext cx="548640" cy="548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8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a</a:t>
            </a:r>
            <a:endParaRPr lang="tr-TR" sz="48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sp>
        <p:nvSpPr>
          <p:cNvPr id="8" name="Rectangle 7"/>
          <p:cNvSpPr/>
          <p:nvPr/>
        </p:nvSpPr>
        <p:spPr>
          <a:xfrm>
            <a:off x="653445" y="4056846"/>
            <a:ext cx="582125" cy="548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a1</a:t>
            </a:r>
            <a:endParaRPr lang="tr-TR" sz="2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sp>
        <p:nvSpPr>
          <p:cNvPr id="9" name="Rectangle 8"/>
          <p:cNvSpPr/>
          <p:nvPr/>
        </p:nvSpPr>
        <p:spPr>
          <a:xfrm>
            <a:off x="1897545" y="4056846"/>
            <a:ext cx="548640" cy="54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b1</a:t>
            </a:r>
            <a:endParaRPr lang="tr-TR" sz="2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sp>
        <p:nvSpPr>
          <p:cNvPr id="10" name="Rectangle 9"/>
          <p:cNvSpPr/>
          <p:nvPr/>
        </p:nvSpPr>
        <p:spPr>
          <a:xfrm>
            <a:off x="4417108" y="4056846"/>
            <a:ext cx="582125" cy="5486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a2</a:t>
            </a:r>
            <a:endParaRPr lang="tr-TR" sz="2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sp>
        <p:nvSpPr>
          <p:cNvPr id="11" name="Rectangle 10"/>
          <p:cNvSpPr/>
          <p:nvPr/>
        </p:nvSpPr>
        <p:spPr>
          <a:xfrm>
            <a:off x="5661208" y="4056846"/>
            <a:ext cx="548640" cy="54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b2</a:t>
            </a:r>
            <a:endParaRPr lang="tr-TR" sz="2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cxnSp>
        <p:nvCxnSpPr>
          <p:cNvPr id="13" name="Straight Arrow Connector 12"/>
          <p:cNvCxnSpPr>
            <a:stCxn id="5" idx="2"/>
            <a:endCxn id="7" idx="0"/>
          </p:cNvCxnSpPr>
          <p:nvPr/>
        </p:nvCxnSpPr>
        <p:spPr>
          <a:xfrm flipH="1">
            <a:off x="2816616" y="1759255"/>
            <a:ext cx="664550" cy="7890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2"/>
            <a:endCxn id="6" idx="0"/>
          </p:cNvCxnSpPr>
          <p:nvPr/>
        </p:nvCxnSpPr>
        <p:spPr>
          <a:xfrm>
            <a:off x="3481166" y="1759255"/>
            <a:ext cx="667555" cy="7890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45208" y="3163911"/>
            <a:ext cx="667555" cy="7890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544228" y="3163911"/>
            <a:ext cx="664550" cy="7890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827661" y="1810557"/>
            <a:ext cx="5032609" cy="54864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Gen </a:t>
            </a:r>
            <a:r>
              <a:rPr lang="en-US" sz="40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duplikasyonu</a:t>
            </a:r>
            <a:endPar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sp>
        <p:nvSpPr>
          <p:cNvPr id="24" name="Rectangle 23"/>
          <p:cNvSpPr/>
          <p:nvPr/>
        </p:nvSpPr>
        <p:spPr>
          <a:xfrm>
            <a:off x="5968886" y="3112181"/>
            <a:ext cx="2917541" cy="54864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Türleşme</a:t>
            </a:r>
            <a:endPar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sp>
        <p:nvSpPr>
          <p:cNvPr id="2" name="Dikdörtgen 1">
            <a:extLst>
              <a:ext uri="{FF2B5EF4-FFF2-40B4-BE49-F238E27FC236}">
                <a16:creationId xmlns:a16="http://schemas.microsoft.com/office/drawing/2014/main" id="{08B4B53E-D10A-4FD9-B770-1226A3FA5E10}"/>
              </a:ext>
            </a:extLst>
          </p:cNvPr>
          <p:cNvSpPr/>
          <p:nvPr/>
        </p:nvSpPr>
        <p:spPr>
          <a:xfrm>
            <a:off x="1938322" y="5929364"/>
            <a:ext cx="1553630" cy="584775"/>
          </a:xfrm>
          <a:prstGeom prst="rect">
            <a:avLst/>
          </a:prstGeom>
        </p:spPr>
        <p:txBody>
          <a:bodyPr wrap="none">
            <a:spAutoFit/>
          </a:bodyPr>
          <a:lstStyle/>
          <a:p>
            <a:r>
              <a:rPr lang="en-US" sz="3200" dirty="0" err="1">
                <a:solidFill>
                  <a:srgbClr val="FF00FF"/>
                </a:solidFill>
                <a:latin typeface="Bookman Old Style" panose="02050604050505020204" pitchFamily="18" charset="0"/>
              </a:rPr>
              <a:t>ortolog</a:t>
            </a:r>
            <a:endParaRPr lang="tr-TR" sz="3200" dirty="0">
              <a:solidFill>
                <a:srgbClr val="FF00FF"/>
              </a:solidFill>
              <a:latin typeface="Bookman Old Style" panose="02050604050505020204" pitchFamily="18" charset="0"/>
            </a:endParaRPr>
          </a:p>
        </p:txBody>
      </p:sp>
      <p:cxnSp>
        <p:nvCxnSpPr>
          <p:cNvPr id="4" name="Düz Bağlayıcı 3">
            <a:extLst>
              <a:ext uri="{FF2B5EF4-FFF2-40B4-BE49-F238E27FC236}">
                <a16:creationId xmlns:a16="http://schemas.microsoft.com/office/drawing/2014/main" id="{A3973299-74BF-494F-9F0F-780168B29129}"/>
              </a:ext>
            </a:extLst>
          </p:cNvPr>
          <p:cNvCxnSpPr>
            <a:stCxn id="8" idx="2"/>
            <a:endCxn id="2" idx="0"/>
          </p:cNvCxnSpPr>
          <p:nvPr/>
        </p:nvCxnSpPr>
        <p:spPr>
          <a:xfrm>
            <a:off x="944508" y="4605486"/>
            <a:ext cx="1770629" cy="1323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5302532E-BC3F-47E3-997D-1180BF7F08AE}"/>
              </a:ext>
            </a:extLst>
          </p:cNvPr>
          <p:cNvCxnSpPr>
            <a:stCxn id="10" idx="2"/>
            <a:endCxn id="2" idx="0"/>
          </p:cNvCxnSpPr>
          <p:nvPr/>
        </p:nvCxnSpPr>
        <p:spPr>
          <a:xfrm flipH="1">
            <a:off x="2715137" y="4605486"/>
            <a:ext cx="1993034" cy="1323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Dikdörtgen 24">
            <a:extLst>
              <a:ext uri="{FF2B5EF4-FFF2-40B4-BE49-F238E27FC236}">
                <a16:creationId xmlns:a16="http://schemas.microsoft.com/office/drawing/2014/main" id="{2CE8B720-C9C2-4F9E-A962-266674F97FD8}"/>
              </a:ext>
            </a:extLst>
          </p:cNvPr>
          <p:cNvSpPr/>
          <p:nvPr/>
        </p:nvSpPr>
        <p:spPr>
          <a:xfrm>
            <a:off x="4066475" y="5839710"/>
            <a:ext cx="1553630" cy="584775"/>
          </a:xfrm>
          <a:prstGeom prst="rect">
            <a:avLst/>
          </a:prstGeom>
        </p:spPr>
        <p:txBody>
          <a:bodyPr wrap="none">
            <a:spAutoFit/>
          </a:bodyPr>
          <a:lstStyle/>
          <a:p>
            <a:r>
              <a:rPr lang="en-US" sz="3200" dirty="0" err="1">
                <a:solidFill>
                  <a:srgbClr val="FF00FF"/>
                </a:solidFill>
                <a:latin typeface="Bookman Old Style" panose="02050604050505020204" pitchFamily="18" charset="0"/>
              </a:rPr>
              <a:t>ortolog</a:t>
            </a:r>
            <a:endParaRPr lang="tr-TR" sz="3200" dirty="0">
              <a:solidFill>
                <a:srgbClr val="FF00FF"/>
              </a:solidFill>
              <a:latin typeface="Bookman Old Style" panose="02050604050505020204" pitchFamily="18" charset="0"/>
            </a:endParaRPr>
          </a:p>
        </p:txBody>
      </p:sp>
      <p:cxnSp>
        <p:nvCxnSpPr>
          <p:cNvPr id="26" name="Düz Bağlayıcı 25">
            <a:extLst>
              <a:ext uri="{FF2B5EF4-FFF2-40B4-BE49-F238E27FC236}">
                <a16:creationId xmlns:a16="http://schemas.microsoft.com/office/drawing/2014/main" id="{3CCEE13D-F599-42BD-A775-79D5F5D94F19}"/>
              </a:ext>
            </a:extLst>
          </p:cNvPr>
          <p:cNvCxnSpPr>
            <a:cxnSpLocks/>
            <a:stCxn id="9" idx="2"/>
          </p:cNvCxnSpPr>
          <p:nvPr/>
        </p:nvCxnSpPr>
        <p:spPr>
          <a:xfrm>
            <a:off x="2171865" y="4605486"/>
            <a:ext cx="2619586" cy="1339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46081F68-A1AB-4476-AF9C-5CCDF9BC40C5}"/>
              </a:ext>
            </a:extLst>
          </p:cNvPr>
          <p:cNvCxnSpPr>
            <a:cxnSpLocks/>
            <a:stCxn id="9" idx="2"/>
          </p:cNvCxnSpPr>
          <p:nvPr/>
        </p:nvCxnSpPr>
        <p:spPr>
          <a:xfrm>
            <a:off x="2171865" y="4605486"/>
            <a:ext cx="2619586" cy="1339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0CBF461F-BEDC-4158-8B15-6D1FBB0C7106}"/>
              </a:ext>
            </a:extLst>
          </p:cNvPr>
          <p:cNvCxnSpPr>
            <a:cxnSpLocks/>
            <a:stCxn id="11" idx="2"/>
          </p:cNvCxnSpPr>
          <p:nvPr/>
        </p:nvCxnSpPr>
        <p:spPr>
          <a:xfrm flipH="1">
            <a:off x="4778222" y="4605486"/>
            <a:ext cx="1157306" cy="1339118"/>
          </a:xfrm>
          <a:prstGeom prst="line">
            <a:avLst/>
          </a:prstGeom>
        </p:spPr>
        <p:style>
          <a:lnRef idx="1">
            <a:schemeClr val="accent1"/>
          </a:lnRef>
          <a:fillRef idx="0">
            <a:schemeClr val="accent1"/>
          </a:fillRef>
          <a:effectRef idx="0">
            <a:schemeClr val="accent1"/>
          </a:effectRef>
          <a:fontRef idx="minor">
            <a:schemeClr val="tx1"/>
          </a:fontRef>
        </p:style>
      </p:cxnSp>
      <p:sp>
        <p:nvSpPr>
          <p:cNvPr id="30" name="Dikdörtgen 29">
            <a:extLst>
              <a:ext uri="{FF2B5EF4-FFF2-40B4-BE49-F238E27FC236}">
                <a16:creationId xmlns:a16="http://schemas.microsoft.com/office/drawing/2014/main" id="{D0B71C92-2E8F-4C50-BCF7-9C0F4C2D87B9}"/>
              </a:ext>
            </a:extLst>
          </p:cNvPr>
          <p:cNvSpPr/>
          <p:nvPr/>
        </p:nvSpPr>
        <p:spPr>
          <a:xfrm>
            <a:off x="710304" y="3402059"/>
            <a:ext cx="1672253" cy="584775"/>
          </a:xfrm>
          <a:prstGeom prst="rect">
            <a:avLst/>
          </a:prstGeom>
        </p:spPr>
        <p:txBody>
          <a:bodyPr wrap="none">
            <a:spAutoFit/>
          </a:bodyPr>
          <a:lstStyle/>
          <a:p>
            <a:r>
              <a:rPr lang="tr-TR" sz="3200" dirty="0">
                <a:solidFill>
                  <a:srgbClr val="008000"/>
                </a:solidFill>
                <a:effectLst>
                  <a:outerShdw blurRad="38100" dist="38100" dir="2700000" algn="tl">
                    <a:srgbClr val="000000">
                      <a:alpha val="43137"/>
                    </a:srgbClr>
                  </a:outerShdw>
                </a:effectLst>
                <a:latin typeface="Bookman Old Style" panose="02050604050505020204" pitchFamily="18" charset="0"/>
              </a:rPr>
              <a:t>para</a:t>
            </a:r>
            <a:r>
              <a:rPr lang="en-US" sz="3200" dirty="0">
                <a:solidFill>
                  <a:srgbClr val="008000"/>
                </a:solidFill>
                <a:effectLst>
                  <a:outerShdw blurRad="38100" dist="38100" dir="2700000" algn="tl">
                    <a:srgbClr val="000000">
                      <a:alpha val="43137"/>
                    </a:srgbClr>
                  </a:outerShdw>
                </a:effectLst>
                <a:latin typeface="Bookman Old Style" panose="02050604050505020204" pitchFamily="18" charset="0"/>
              </a:rPr>
              <a:t>log</a:t>
            </a:r>
            <a:endParaRPr lang="tr-TR" sz="3200" dirty="0">
              <a:solidFill>
                <a:srgbClr val="008000"/>
              </a:solidFill>
              <a:effectLst>
                <a:outerShdw blurRad="38100" dist="38100" dir="2700000" algn="tl">
                  <a:srgbClr val="000000">
                    <a:alpha val="43137"/>
                  </a:srgbClr>
                </a:outerShdw>
              </a:effectLst>
              <a:latin typeface="Bookman Old Style" panose="02050604050505020204" pitchFamily="18" charset="0"/>
            </a:endParaRPr>
          </a:p>
        </p:txBody>
      </p:sp>
      <p:sp>
        <p:nvSpPr>
          <p:cNvPr id="31" name="Dikdörtgen 30">
            <a:extLst>
              <a:ext uri="{FF2B5EF4-FFF2-40B4-BE49-F238E27FC236}">
                <a16:creationId xmlns:a16="http://schemas.microsoft.com/office/drawing/2014/main" id="{28E2FA78-CE2E-467E-9BA8-D71C01DC0611}"/>
              </a:ext>
            </a:extLst>
          </p:cNvPr>
          <p:cNvSpPr/>
          <p:nvPr/>
        </p:nvSpPr>
        <p:spPr>
          <a:xfrm>
            <a:off x="4593464" y="3420126"/>
            <a:ext cx="1672253" cy="584775"/>
          </a:xfrm>
          <a:prstGeom prst="rect">
            <a:avLst/>
          </a:prstGeom>
        </p:spPr>
        <p:txBody>
          <a:bodyPr wrap="none">
            <a:spAutoFit/>
          </a:bodyPr>
          <a:lstStyle/>
          <a:p>
            <a:r>
              <a:rPr lang="tr-TR" sz="3200" dirty="0">
                <a:solidFill>
                  <a:srgbClr val="008000"/>
                </a:solidFill>
                <a:effectLst>
                  <a:outerShdw blurRad="38100" dist="38100" dir="2700000" algn="tl">
                    <a:srgbClr val="000000">
                      <a:alpha val="43137"/>
                    </a:srgbClr>
                  </a:outerShdw>
                </a:effectLst>
                <a:latin typeface="Bookman Old Style" panose="02050604050505020204" pitchFamily="18" charset="0"/>
              </a:rPr>
              <a:t>para</a:t>
            </a:r>
            <a:r>
              <a:rPr lang="en-US" sz="3200" dirty="0">
                <a:solidFill>
                  <a:srgbClr val="008000"/>
                </a:solidFill>
                <a:effectLst>
                  <a:outerShdw blurRad="38100" dist="38100" dir="2700000" algn="tl">
                    <a:srgbClr val="000000">
                      <a:alpha val="43137"/>
                    </a:srgbClr>
                  </a:outerShdw>
                </a:effectLst>
                <a:latin typeface="Bookman Old Style" panose="02050604050505020204" pitchFamily="18" charset="0"/>
              </a:rPr>
              <a:t>log</a:t>
            </a:r>
            <a:endParaRPr lang="tr-TR" sz="3200" dirty="0">
              <a:solidFill>
                <a:srgbClr val="008000"/>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1807489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61307" y="204812"/>
            <a:ext cx="3916908" cy="6653188"/>
          </a:xfrm>
          <a:prstGeom prst="rect">
            <a:avLst/>
          </a:prstGeom>
        </p:spPr>
      </p:pic>
      <p:pic>
        <p:nvPicPr>
          <p:cNvPr id="2" name="Picture 1"/>
          <p:cNvPicPr>
            <a:picLocks noChangeAspect="1"/>
          </p:cNvPicPr>
          <p:nvPr/>
        </p:nvPicPr>
        <p:blipFill rotWithShape="1">
          <a:blip r:embed="rId5"/>
          <a:srcRect b="13060"/>
          <a:stretch/>
        </p:blipFill>
        <p:spPr>
          <a:xfrm>
            <a:off x="1328089" y="3245081"/>
            <a:ext cx="2857500" cy="3701629"/>
          </a:xfrm>
          <a:prstGeom prst="rect">
            <a:avLst/>
          </a:prstGeom>
        </p:spPr>
      </p:pic>
      <p:sp>
        <p:nvSpPr>
          <p:cNvPr id="3" name="Dikdörtgen 2">
            <a:extLst>
              <a:ext uri="{FF2B5EF4-FFF2-40B4-BE49-F238E27FC236}">
                <a16:creationId xmlns:a16="http://schemas.microsoft.com/office/drawing/2014/main" id="{E5FB512D-930D-4547-9C72-F4019DF7B7B8}"/>
              </a:ext>
            </a:extLst>
          </p:cNvPr>
          <p:cNvSpPr/>
          <p:nvPr/>
        </p:nvSpPr>
        <p:spPr>
          <a:xfrm>
            <a:off x="104201" y="238932"/>
            <a:ext cx="2799959" cy="2062103"/>
          </a:xfrm>
          <a:prstGeom prst="rect">
            <a:avLst/>
          </a:prstGeom>
        </p:spPr>
        <p:txBody>
          <a:bodyPr wrap="square">
            <a:spAutoFit/>
          </a:bodyPr>
          <a:lstStyle/>
          <a:p>
            <a:pPr algn="r"/>
            <a:r>
              <a:rPr lang="tr-TR" sz="3200" noProof="1">
                <a:latin typeface="Mistral" panose="020B0604020202020204" pitchFamily="66" charset="0"/>
              </a:rPr>
              <a:t>biyolojik çeşitliliğin arkasındaki evrimsel geçmiş</a:t>
            </a:r>
            <a:endParaRPr lang="tr-TR" sz="3200" dirty="0">
              <a:latin typeface="Mistral" panose="020B0604020202020204" pitchFamily="66" charset="0"/>
            </a:endParaRPr>
          </a:p>
        </p:txBody>
      </p:sp>
      <p:sp>
        <p:nvSpPr>
          <p:cNvPr id="5" name="Dikdörtgen 4">
            <a:extLst>
              <a:ext uri="{FF2B5EF4-FFF2-40B4-BE49-F238E27FC236}">
                <a16:creationId xmlns:a16="http://schemas.microsoft.com/office/drawing/2014/main" id="{49EEAFC6-3DBD-41BF-8089-B442D42E66F2}"/>
              </a:ext>
            </a:extLst>
          </p:cNvPr>
          <p:cNvSpPr/>
          <p:nvPr/>
        </p:nvSpPr>
        <p:spPr>
          <a:xfrm>
            <a:off x="95522" y="3149620"/>
            <a:ext cx="3026990" cy="1569660"/>
          </a:xfrm>
          <a:prstGeom prst="rect">
            <a:avLst/>
          </a:prstGeom>
        </p:spPr>
        <p:txBody>
          <a:bodyPr wrap="square">
            <a:spAutoFit/>
          </a:bodyPr>
          <a:lstStyle/>
          <a:p>
            <a:pPr marL="571500" indent="-571500">
              <a:buFont typeface="Arial" panose="020B0604020202020204" pitchFamily="34" charset="0"/>
              <a:buChar char="•"/>
            </a:pPr>
            <a:r>
              <a:rPr lang="tr-TR" sz="3200" noProof="1">
                <a:latin typeface="Mistral" panose="020B0604020202020204" pitchFamily="66" charset="0"/>
              </a:rPr>
              <a:t>Morfolojik</a:t>
            </a:r>
          </a:p>
          <a:p>
            <a:pPr marL="571500" indent="-571500">
              <a:buFont typeface="Arial" panose="020B0604020202020204" pitchFamily="34" charset="0"/>
              <a:buChar char="•"/>
            </a:pPr>
            <a:r>
              <a:rPr lang="tr-TR" sz="3200" noProof="1">
                <a:latin typeface="Mistral" panose="020B0604020202020204" pitchFamily="66" charset="0"/>
              </a:rPr>
              <a:t>Davranış</a:t>
            </a:r>
          </a:p>
          <a:p>
            <a:pPr marL="571500" indent="-571500">
              <a:buFont typeface="Arial" panose="020B0604020202020204" pitchFamily="34" charset="0"/>
              <a:buChar char="•"/>
            </a:pPr>
            <a:r>
              <a:rPr lang="tr-TR" sz="3200" noProof="1">
                <a:latin typeface="Mistral" panose="020B0604020202020204" pitchFamily="66" charset="0"/>
              </a:rPr>
              <a:t>Moleküler</a:t>
            </a:r>
            <a:endParaRPr lang="tr-TR" sz="3200" dirty="0">
              <a:latin typeface="Mistral" panose="020B0604020202020204" pitchFamily="66" charset="0"/>
            </a:endParaRPr>
          </a:p>
        </p:txBody>
      </p:sp>
      <p:sp>
        <p:nvSpPr>
          <p:cNvPr id="6" name="Dikdörtgen 5">
            <a:extLst>
              <a:ext uri="{FF2B5EF4-FFF2-40B4-BE49-F238E27FC236}">
                <a16:creationId xmlns:a16="http://schemas.microsoft.com/office/drawing/2014/main" id="{6BE6050F-DBB7-4CA0-B24F-F9575E2BA12E}"/>
              </a:ext>
            </a:extLst>
          </p:cNvPr>
          <p:cNvSpPr/>
          <p:nvPr/>
        </p:nvSpPr>
        <p:spPr>
          <a:xfrm>
            <a:off x="6494857" y="1269248"/>
            <a:ext cx="2808637" cy="3539430"/>
          </a:xfrm>
          <a:prstGeom prst="rect">
            <a:avLst/>
          </a:prstGeom>
        </p:spPr>
        <p:txBody>
          <a:bodyPr wrap="square">
            <a:spAutoFit/>
          </a:bodyPr>
          <a:lstStyle/>
          <a:p>
            <a:r>
              <a:rPr lang="tr-TR" sz="2800" dirty="0">
                <a:latin typeface="Mistral" panose="020B0604020202020204" pitchFamily="66" charset="0"/>
              </a:rPr>
              <a:t>Bakteri-bitki karşılaştırması</a:t>
            </a:r>
          </a:p>
          <a:p>
            <a:endParaRPr lang="tr-TR" sz="2800" dirty="0">
              <a:latin typeface="Mistral" panose="020B0604020202020204" pitchFamily="66" charset="0"/>
            </a:endParaRPr>
          </a:p>
          <a:p>
            <a:r>
              <a:rPr lang="tr-TR" sz="2800" dirty="0">
                <a:latin typeface="Mistral" panose="020B0604020202020204" pitchFamily="66" charset="0"/>
              </a:rPr>
              <a:t>Düzenli değişim örüntüsü</a:t>
            </a:r>
          </a:p>
          <a:p>
            <a:endParaRPr lang="tr-TR" sz="2800" dirty="0">
              <a:latin typeface="Mistral" panose="020B0604020202020204" pitchFamily="66" charset="0"/>
            </a:endParaRPr>
          </a:p>
          <a:p>
            <a:r>
              <a:rPr lang="tr-TR" sz="2800" dirty="0">
                <a:latin typeface="Mistral" panose="020B0604020202020204" pitchFamily="66" charset="0"/>
              </a:rPr>
              <a:t>Büyük </a:t>
            </a:r>
            <a:r>
              <a:rPr lang="tr-TR" sz="2800" dirty="0" err="1">
                <a:latin typeface="Mistral" panose="020B0604020202020204" pitchFamily="66" charset="0"/>
              </a:rPr>
              <a:t>filogenetik</a:t>
            </a:r>
            <a:r>
              <a:rPr lang="tr-TR" sz="2800" dirty="0">
                <a:latin typeface="Mistral" panose="020B0604020202020204" pitchFamily="66" charset="0"/>
              </a:rPr>
              <a:t> bilgi içeriği</a:t>
            </a:r>
          </a:p>
        </p:txBody>
      </p:sp>
      <p:sp>
        <p:nvSpPr>
          <p:cNvPr id="10" name="Dikdörtgen 9">
            <a:extLst>
              <a:ext uri="{FF2B5EF4-FFF2-40B4-BE49-F238E27FC236}">
                <a16:creationId xmlns:a16="http://schemas.microsoft.com/office/drawing/2014/main" id="{7A94B743-EA99-4979-9A9A-9C9B736683B0}"/>
              </a:ext>
            </a:extLst>
          </p:cNvPr>
          <p:cNvSpPr/>
          <p:nvPr/>
        </p:nvSpPr>
        <p:spPr>
          <a:xfrm>
            <a:off x="723331" y="238932"/>
            <a:ext cx="2197302" cy="2062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15878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endCxn id="19" idx="2"/>
          </p:cNvCxnSpPr>
          <p:nvPr/>
        </p:nvCxnSpPr>
        <p:spPr>
          <a:xfrm flipV="1">
            <a:off x="3354795" y="936995"/>
            <a:ext cx="1233376" cy="10419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9" idx="2"/>
          </p:cNvCxnSpPr>
          <p:nvPr/>
        </p:nvCxnSpPr>
        <p:spPr>
          <a:xfrm flipH="1" flipV="1">
            <a:off x="4588171" y="936995"/>
            <a:ext cx="1436503" cy="10845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11206" y="2012950"/>
            <a:ext cx="1111202" cy="369332"/>
          </a:xfrm>
          <a:prstGeom prst="rect">
            <a:avLst/>
          </a:prstGeom>
          <a:noFill/>
        </p:spPr>
        <p:txBody>
          <a:bodyPr wrap="none" rtlCol="0">
            <a:spAutoFit/>
          </a:bodyPr>
          <a:lstStyle/>
          <a:p>
            <a:r>
              <a:rPr lang="el-GR" b="1" dirty="0">
                <a:solidFill>
                  <a:srgbClr val="FF0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α</a:t>
            </a:r>
            <a:r>
              <a:rPr lang="en-US" dirty="0">
                <a:solidFill>
                  <a:srgbClr val="FF0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t>
            </a:r>
            <a:r>
              <a:rPr lang="en-US"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zinciri</a:t>
            </a:r>
            <a:endParaRPr lang="tr-TR" dirty="0">
              <a:effectLst>
                <a:outerShdw blurRad="38100" dist="38100" dir="2700000" algn="tl">
                  <a:srgbClr val="000000">
                    <a:alpha val="43137"/>
                  </a:srgbClr>
                </a:outerShdw>
              </a:effectLst>
              <a:latin typeface="Bookman Old Style" panose="02050604050505020204" pitchFamily="18" charset="0"/>
            </a:endParaRPr>
          </a:p>
        </p:txBody>
      </p:sp>
      <p:sp>
        <p:nvSpPr>
          <p:cNvPr id="18" name="Rectangle 17"/>
          <p:cNvSpPr/>
          <p:nvPr/>
        </p:nvSpPr>
        <p:spPr>
          <a:xfrm>
            <a:off x="5521971" y="2021515"/>
            <a:ext cx="1109599" cy="369332"/>
          </a:xfrm>
          <a:prstGeom prst="rect">
            <a:avLst/>
          </a:prstGeom>
        </p:spPr>
        <p:txBody>
          <a:bodyPr wrap="none">
            <a:spAutoFit/>
          </a:bodyPr>
          <a:lstStyle/>
          <a:p>
            <a:r>
              <a:rPr lang="el-GR" b="1" dirty="0">
                <a:solidFill>
                  <a:srgbClr val="FFC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β</a:t>
            </a:r>
            <a:r>
              <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t>
            </a:r>
            <a:r>
              <a:rPr lang="en-US"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zinciri</a:t>
            </a:r>
            <a:endParaRPr lang="tr-TR" dirty="0">
              <a:effectLst>
                <a:outerShdw blurRad="38100" dist="38100" dir="2700000" algn="tl">
                  <a:srgbClr val="000000">
                    <a:alpha val="43137"/>
                  </a:srgbClr>
                </a:outerShdw>
              </a:effectLst>
              <a:latin typeface="Bookman Old Style" panose="02050604050505020204" pitchFamily="18" charset="0"/>
            </a:endParaRPr>
          </a:p>
        </p:txBody>
      </p:sp>
      <p:sp>
        <p:nvSpPr>
          <p:cNvPr id="19" name="TextBox 18"/>
          <p:cNvSpPr txBox="1"/>
          <p:nvPr/>
        </p:nvSpPr>
        <p:spPr>
          <a:xfrm>
            <a:off x="3594148" y="567663"/>
            <a:ext cx="1988045" cy="369332"/>
          </a:xfrm>
          <a:prstGeom prst="rect">
            <a:avLst/>
          </a:prstGeom>
          <a:noFill/>
        </p:spPr>
        <p:txBody>
          <a:bodyPr wrap="none" rtlCol="0">
            <a:spAutoFit/>
          </a:bodyPr>
          <a:lstStyle/>
          <a:p>
            <a:r>
              <a:rPr lang="en-US"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ilkin</a:t>
            </a:r>
            <a:r>
              <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globin </a:t>
            </a:r>
            <a:r>
              <a:rPr lang="en-US"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geni</a:t>
            </a:r>
            <a:endParaRPr lang="tr-TR" dirty="0">
              <a:effectLst>
                <a:outerShdw blurRad="38100" dist="38100" dir="2700000" algn="tl">
                  <a:srgbClr val="000000">
                    <a:alpha val="43137"/>
                  </a:srgbClr>
                </a:outerShdw>
              </a:effectLst>
              <a:latin typeface="Bookman Old Style" panose="02050604050505020204" pitchFamily="18" charset="0"/>
            </a:endParaRPr>
          </a:p>
        </p:txBody>
      </p:sp>
      <p:cxnSp>
        <p:nvCxnSpPr>
          <p:cNvPr id="20" name="Straight Connector 19"/>
          <p:cNvCxnSpPr/>
          <p:nvPr/>
        </p:nvCxnSpPr>
        <p:spPr>
          <a:xfrm flipV="1">
            <a:off x="2811206" y="2390848"/>
            <a:ext cx="616688" cy="993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3418368" y="2390847"/>
            <a:ext cx="504040" cy="10064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509319" y="2378148"/>
            <a:ext cx="616688" cy="993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6116481" y="2378147"/>
            <a:ext cx="504040" cy="10064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371570" y="2908964"/>
            <a:ext cx="296332" cy="4841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5803374" y="2908965"/>
            <a:ext cx="207010" cy="475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78213" y="3345491"/>
            <a:ext cx="970137" cy="276999"/>
          </a:xfrm>
          <a:prstGeom prst="rect">
            <a:avLst/>
          </a:prstGeom>
          <a:noFill/>
        </p:spPr>
        <p:txBody>
          <a:bodyPr wrap="none" rtlCol="0">
            <a:spAutoFit/>
          </a:bodyPr>
          <a:lstStyle/>
          <a:p>
            <a:r>
              <a:rPr lang="en-US" sz="1200"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kurbağa</a:t>
            </a:r>
            <a:r>
              <a:rPr lang="en-US" sz="1200"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t>
            </a:r>
            <a:r>
              <a:rPr lang="el-GR" sz="1200" b="1" dirty="0">
                <a:solidFill>
                  <a:srgbClr val="FF0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α</a:t>
            </a:r>
            <a:endParaRPr lang="tr-TR" sz="1200" dirty="0">
              <a:solidFill>
                <a:srgbClr val="FF0000"/>
              </a:solidFill>
              <a:effectLst>
                <a:outerShdw blurRad="38100" dist="38100" dir="2700000" algn="tl">
                  <a:srgbClr val="000000">
                    <a:alpha val="43137"/>
                  </a:srgbClr>
                </a:outerShdw>
              </a:effectLst>
              <a:latin typeface="Bookman Old Style" panose="02050604050505020204" pitchFamily="18" charset="0"/>
            </a:endParaRPr>
          </a:p>
        </p:txBody>
      </p:sp>
      <p:sp>
        <p:nvSpPr>
          <p:cNvPr id="35" name="TextBox 34"/>
          <p:cNvSpPr txBox="1"/>
          <p:nvPr/>
        </p:nvSpPr>
        <p:spPr>
          <a:xfrm>
            <a:off x="2934563" y="3336925"/>
            <a:ext cx="761747" cy="276999"/>
          </a:xfrm>
          <a:prstGeom prst="rect">
            <a:avLst/>
          </a:prstGeom>
          <a:noFill/>
        </p:spPr>
        <p:txBody>
          <a:bodyPr wrap="none" rtlCol="0">
            <a:spAutoFit/>
          </a:bodyPr>
          <a:lstStyle/>
          <a:p>
            <a:r>
              <a:rPr lang="en-US" sz="1200"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insan</a:t>
            </a:r>
            <a:r>
              <a:rPr lang="en-US" sz="1200"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t>
            </a:r>
            <a:r>
              <a:rPr lang="el-GR" sz="1200" b="1" dirty="0">
                <a:solidFill>
                  <a:srgbClr val="FF0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α</a:t>
            </a:r>
            <a:endParaRPr lang="tr-TR" sz="1200" dirty="0">
              <a:solidFill>
                <a:srgbClr val="FF0000"/>
              </a:solidFill>
              <a:effectLst>
                <a:outerShdw blurRad="38100" dist="38100" dir="2700000" algn="tl">
                  <a:srgbClr val="000000">
                    <a:alpha val="43137"/>
                  </a:srgbClr>
                </a:outerShdw>
              </a:effectLst>
              <a:latin typeface="Bookman Old Style" panose="02050604050505020204" pitchFamily="18" charset="0"/>
            </a:endParaRPr>
          </a:p>
        </p:txBody>
      </p:sp>
      <p:sp>
        <p:nvSpPr>
          <p:cNvPr id="36" name="TextBox 35"/>
          <p:cNvSpPr txBox="1"/>
          <p:nvPr/>
        </p:nvSpPr>
        <p:spPr>
          <a:xfrm>
            <a:off x="3706859" y="3345491"/>
            <a:ext cx="630301" cy="276999"/>
          </a:xfrm>
          <a:prstGeom prst="rect">
            <a:avLst/>
          </a:prstGeom>
          <a:noFill/>
        </p:spPr>
        <p:txBody>
          <a:bodyPr wrap="none" rtlCol="0">
            <a:spAutoFit/>
          </a:bodyPr>
          <a:lstStyle/>
          <a:p>
            <a:r>
              <a:rPr lang="en-US" sz="1200" dirty="0">
                <a:solidFill>
                  <a:srgbClr val="FFC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fare</a:t>
            </a:r>
            <a:r>
              <a:rPr lang="en-US" sz="1200"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t>
            </a:r>
            <a:r>
              <a:rPr lang="el-GR" sz="1200" b="1" dirty="0">
                <a:solidFill>
                  <a:srgbClr val="FF0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α</a:t>
            </a:r>
            <a:endParaRPr lang="tr-TR" sz="1200" dirty="0">
              <a:solidFill>
                <a:srgbClr val="FF0000"/>
              </a:solidFill>
              <a:effectLst>
                <a:outerShdw blurRad="38100" dist="38100" dir="2700000" algn="tl">
                  <a:srgbClr val="000000">
                    <a:alpha val="43137"/>
                  </a:srgbClr>
                </a:outerShdw>
              </a:effectLst>
              <a:latin typeface="Bookman Old Style" panose="02050604050505020204" pitchFamily="18" charset="0"/>
            </a:endParaRPr>
          </a:p>
        </p:txBody>
      </p:sp>
      <p:sp>
        <p:nvSpPr>
          <p:cNvPr id="37" name="TextBox 36"/>
          <p:cNvSpPr txBox="1"/>
          <p:nvPr/>
        </p:nvSpPr>
        <p:spPr>
          <a:xfrm>
            <a:off x="5029775" y="3336924"/>
            <a:ext cx="630301" cy="276999"/>
          </a:xfrm>
          <a:prstGeom prst="rect">
            <a:avLst/>
          </a:prstGeom>
          <a:noFill/>
        </p:spPr>
        <p:txBody>
          <a:bodyPr wrap="none" rtlCol="0">
            <a:spAutoFit/>
          </a:bodyPr>
          <a:lstStyle/>
          <a:p>
            <a:r>
              <a:rPr lang="en-US" sz="1200" dirty="0">
                <a:solidFill>
                  <a:srgbClr val="FFC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fare</a:t>
            </a:r>
            <a:r>
              <a:rPr lang="en-US" sz="1200"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t>
            </a:r>
            <a:r>
              <a:rPr lang="el-GR" sz="1200" b="1"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β</a:t>
            </a:r>
            <a:endParaRPr lang="tr-TR" sz="1200" dirty="0">
              <a:effectLst>
                <a:outerShdw blurRad="38100" dist="38100" dir="2700000" algn="tl">
                  <a:srgbClr val="000000">
                    <a:alpha val="43137"/>
                  </a:srgbClr>
                </a:outerShdw>
              </a:effectLst>
              <a:latin typeface="Bookman Old Style" panose="02050604050505020204" pitchFamily="18" charset="0"/>
            </a:endParaRPr>
          </a:p>
        </p:txBody>
      </p:sp>
      <p:sp>
        <p:nvSpPr>
          <p:cNvPr id="38" name="TextBox 37"/>
          <p:cNvSpPr txBox="1"/>
          <p:nvPr/>
        </p:nvSpPr>
        <p:spPr>
          <a:xfrm>
            <a:off x="5664517" y="3332862"/>
            <a:ext cx="760144" cy="276999"/>
          </a:xfrm>
          <a:prstGeom prst="rect">
            <a:avLst/>
          </a:prstGeom>
          <a:noFill/>
        </p:spPr>
        <p:txBody>
          <a:bodyPr wrap="none" rtlCol="0">
            <a:spAutoFit/>
          </a:bodyPr>
          <a:lstStyle/>
          <a:p>
            <a:r>
              <a:rPr lang="en-US" sz="1200"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insan</a:t>
            </a:r>
            <a:r>
              <a:rPr lang="en-US" sz="1200"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t>
            </a:r>
            <a:r>
              <a:rPr lang="el-GR" sz="1200" b="1"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β</a:t>
            </a:r>
            <a:endParaRPr lang="tr-TR" sz="1200" dirty="0">
              <a:effectLst>
                <a:outerShdw blurRad="38100" dist="38100" dir="2700000" algn="tl">
                  <a:srgbClr val="000000">
                    <a:alpha val="43137"/>
                  </a:srgbClr>
                </a:outerShdw>
              </a:effectLst>
              <a:latin typeface="Bookman Old Style" panose="02050604050505020204" pitchFamily="18" charset="0"/>
            </a:endParaRPr>
          </a:p>
        </p:txBody>
      </p:sp>
      <p:sp>
        <p:nvSpPr>
          <p:cNvPr id="40" name="TextBox 39"/>
          <p:cNvSpPr txBox="1"/>
          <p:nvPr/>
        </p:nvSpPr>
        <p:spPr>
          <a:xfrm>
            <a:off x="6418585" y="3345491"/>
            <a:ext cx="968535" cy="276999"/>
          </a:xfrm>
          <a:prstGeom prst="rect">
            <a:avLst/>
          </a:prstGeom>
          <a:noFill/>
        </p:spPr>
        <p:txBody>
          <a:bodyPr wrap="none" rtlCol="0">
            <a:spAutoFit/>
          </a:bodyPr>
          <a:lstStyle/>
          <a:p>
            <a:r>
              <a:rPr lang="en-US" sz="1200"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kurbağa</a:t>
            </a:r>
            <a:r>
              <a:rPr lang="en-US" sz="1200"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t>
            </a:r>
            <a:r>
              <a:rPr lang="el-GR" sz="1200" b="1"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β</a:t>
            </a:r>
            <a:endParaRPr lang="tr-TR" sz="1200" dirty="0">
              <a:effectLst>
                <a:outerShdw blurRad="38100" dist="38100" dir="2700000" algn="tl">
                  <a:srgbClr val="000000">
                    <a:alpha val="43137"/>
                  </a:srgbClr>
                </a:outerShdw>
              </a:effectLst>
              <a:latin typeface="Bookman Old Style" panose="02050604050505020204" pitchFamily="18" charset="0"/>
            </a:endParaRPr>
          </a:p>
        </p:txBody>
      </p:sp>
      <p:sp>
        <p:nvSpPr>
          <p:cNvPr id="41" name="Left Brace 40"/>
          <p:cNvSpPr/>
          <p:nvPr/>
        </p:nvSpPr>
        <p:spPr>
          <a:xfrm rot="16200000">
            <a:off x="3045103" y="2569314"/>
            <a:ext cx="225168" cy="2358947"/>
          </a:xfrm>
          <a:prstGeom prst="leftBrace">
            <a:avLst/>
          </a:prstGeom>
          <a:ln w="38100">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dirty="0">
              <a:highlight>
                <a:srgbClr val="FF00FF"/>
              </a:highlight>
            </a:endParaRPr>
          </a:p>
        </p:txBody>
      </p:sp>
      <p:sp>
        <p:nvSpPr>
          <p:cNvPr id="42" name="Left Brace 41"/>
          <p:cNvSpPr/>
          <p:nvPr/>
        </p:nvSpPr>
        <p:spPr>
          <a:xfrm rot="16200000">
            <a:off x="4539848" y="3170563"/>
            <a:ext cx="260035" cy="1824660"/>
          </a:xfrm>
          <a:prstGeom prst="leftBrace">
            <a:avLst/>
          </a:prstGeom>
          <a:ln w="381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3" name="Left Brace 42"/>
          <p:cNvSpPr/>
          <p:nvPr/>
        </p:nvSpPr>
        <p:spPr>
          <a:xfrm rot="16200000">
            <a:off x="4507810" y="2239701"/>
            <a:ext cx="260035" cy="549858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4" name="Rectangle 43"/>
          <p:cNvSpPr/>
          <p:nvPr/>
        </p:nvSpPr>
        <p:spPr>
          <a:xfrm>
            <a:off x="2679030" y="4027699"/>
            <a:ext cx="957313" cy="369332"/>
          </a:xfrm>
          <a:prstGeom prst="rect">
            <a:avLst/>
          </a:prstGeom>
        </p:spPr>
        <p:txBody>
          <a:bodyPr wrap="none">
            <a:spAutoFit/>
          </a:bodyPr>
          <a:lstStyle/>
          <a:p>
            <a:r>
              <a:rPr lang="en-US" dirty="0" err="1">
                <a:solidFill>
                  <a:srgbClr val="FF00FF"/>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ortolog</a:t>
            </a:r>
            <a:endParaRPr lang="tr-TR" dirty="0">
              <a:solidFill>
                <a:srgbClr val="FF00FF"/>
              </a:solidFill>
            </a:endParaRPr>
          </a:p>
        </p:txBody>
      </p:sp>
      <p:sp>
        <p:nvSpPr>
          <p:cNvPr id="45" name="Rectangle 44"/>
          <p:cNvSpPr/>
          <p:nvPr/>
        </p:nvSpPr>
        <p:spPr>
          <a:xfrm>
            <a:off x="4149623" y="4395772"/>
            <a:ext cx="1021433" cy="369332"/>
          </a:xfrm>
          <a:prstGeom prst="rect">
            <a:avLst/>
          </a:prstGeom>
        </p:spPr>
        <p:txBody>
          <a:bodyPr wrap="none">
            <a:spAutoFit/>
          </a:bodyPr>
          <a:lstStyle/>
          <a:p>
            <a:r>
              <a:rPr lang="en-US" dirty="0">
                <a:solidFill>
                  <a:srgbClr val="008000"/>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paralog</a:t>
            </a:r>
            <a:endParaRPr lang="tr-TR" dirty="0">
              <a:solidFill>
                <a:srgbClr val="008000"/>
              </a:solidFill>
            </a:endParaRPr>
          </a:p>
        </p:txBody>
      </p:sp>
      <p:sp>
        <p:nvSpPr>
          <p:cNvPr id="46" name="Rectangle 45"/>
          <p:cNvSpPr/>
          <p:nvPr/>
        </p:nvSpPr>
        <p:spPr>
          <a:xfrm>
            <a:off x="4062781" y="5293049"/>
            <a:ext cx="1136850"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homolog</a:t>
            </a:r>
            <a:endParaRPr lang="tr-TR" dirty="0"/>
          </a:p>
        </p:txBody>
      </p:sp>
      <p:sp>
        <p:nvSpPr>
          <p:cNvPr id="47" name="Rectangle 46"/>
          <p:cNvSpPr/>
          <p:nvPr/>
        </p:nvSpPr>
        <p:spPr>
          <a:xfrm>
            <a:off x="3747547" y="1152529"/>
            <a:ext cx="1768433" cy="646331"/>
          </a:xfrm>
          <a:prstGeom prst="rect">
            <a:avLst/>
          </a:prstGeom>
        </p:spPr>
        <p:txBody>
          <a:bodyPr wrap="none">
            <a:spAutoFit/>
          </a:bodyPr>
          <a:lstStyle/>
          <a:p>
            <a:pPr algn="ctr"/>
            <a:r>
              <a:rPr lang="en-US"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gen</a:t>
            </a:r>
          </a:p>
          <a:p>
            <a:pPr algn="ctr"/>
            <a:r>
              <a:rPr lang="en-US"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duplikasyonu</a:t>
            </a:r>
            <a:endParaRPr lang="tr-TR" dirty="0"/>
          </a:p>
        </p:txBody>
      </p:sp>
      <p:sp>
        <p:nvSpPr>
          <p:cNvPr id="29" name="Rectangle 45">
            <a:extLst>
              <a:ext uri="{FF2B5EF4-FFF2-40B4-BE49-F238E27FC236}">
                <a16:creationId xmlns:a16="http://schemas.microsoft.com/office/drawing/2014/main" id="{30EE019E-0DC3-4D41-8A07-1B7AC43E008E}"/>
              </a:ext>
            </a:extLst>
          </p:cNvPr>
          <p:cNvSpPr/>
          <p:nvPr/>
        </p:nvSpPr>
        <p:spPr>
          <a:xfrm>
            <a:off x="1930832" y="5994735"/>
            <a:ext cx="5301451" cy="461665"/>
          </a:xfrm>
          <a:prstGeom prst="rect">
            <a:avLst/>
          </a:prstGeom>
        </p:spPr>
        <p:txBody>
          <a:bodyPr wrap="none">
            <a:spAutoFit/>
          </a:bodyPr>
          <a:lstStyle/>
          <a:p>
            <a:pPr algn="ctr"/>
            <a:r>
              <a:rPr lang="tr-TR" sz="2400" dirty="0" err="1">
                <a:solidFill>
                  <a:srgbClr val="FF00FF"/>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Filogenetikte</a:t>
            </a:r>
            <a:r>
              <a:rPr lang="tr-TR" sz="2400" dirty="0">
                <a:solidFill>
                  <a:srgbClr val="FF00FF"/>
                </a:solidFill>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hangisi tercih edilir?</a:t>
            </a:r>
            <a:endParaRPr lang="tr-TR" sz="2400" dirty="0">
              <a:solidFill>
                <a:srgbClr val="FF00FF"/>
              </a:solidFill>
            </a:endParaRPr>
          </a:p>
        </p:txBody>
      </p:sp>
    </p:spTree>
    <p:extLst>
      <p:ext uri="{BB962C8B-B14F-4D97-AF65-F5344CB8AC3E}">
        <p14:creationId xmlns:p14="http://schemas.microsoft.com/office/powerpoint/2010/main" val="635673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4A2938AA-6A36-4CD7-8AE5-B9CDB4C27D4B}"/>
              </a:ext>
            </a:extLst>
          </p:cNvPr>
          <p:cNvSpPr/>
          <p:nvPr/>
        </p:nvSpPr>
        <p:spPr>
          <a:xfrm>
            <a:off x="300689" y="536928"/>
            <a:ext cx="5032609" cy="54864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4000" b="1"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pangenom</a:t>
            </a:r>
            <a:endPar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cxnSp>
        <p:nvCxnSpPr>
          <p:cNvPr id="5" name="Straight Connector 3">
            <a:extLst>
              <a:ext uri="{FF2B5EF4-FFF2-40B4-BE49-F238E27FC236}">
                <a16:creationId xmlns:a16="http://schemas.microsoft.com/office/drawing/2014/main" id="{A41A6645-F7F3-4E8A-8DF5-7BCAAF291149}"/>
              </a:ext>
            </a:extLst>
          </p:cNvPr>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22">
            <a:extLst>
              <a:ext uri="{FF2B5EF4-FFF2-40B4-BE49-F238E27FC236}">
                <a16:creationId xmlns:a16="http://schemas.microsoft.com/office/drawing/2014/main" id="{F4D7719F-089F-492B-9821-57D21A4572E1}"/>
              </a:ext>
            </a:extLst>
          </p:cNvPr>
          <p:cNvSpPr/>
          <p:nvPr/>
        </p:nvSpPr>
        <p:spPr>
          <a:xfrm>
            <a:off x="300688" y="2221041"/>
            <a:ext cx="8770159" cy="359454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Çalışılan tüm genomlardaki gen setleri</a:t>
            </a:r>
          </a:p>
          <a:p>
            <a:pPr marL="1028700" lvl="1" indent="-571500">
              <a:buFont typeface="Arial" panose="020B0604020202020204" pitchFamily="34" charset="0"/>
              <a:buChar char="•"/>
            </a:pPr>
            <a:r>
              <a:rPr lang="tr-TR" sz="36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Tüm soylarda bulunan genler (</a:t>
            </a:r>
            <a:r>
              <a:rPr lang="tr-TR" sz="36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core</a:t>
            </a:r>
            <a:r>
              <a:rPr lang="tr-TR" sz="36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a:t>
            </a:r>
            <a:r>
              <a:rPr lang="tr-TR" sz="36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genome</a:t>
            </a:r>
            <a:r>
              <a:rPr lang="tr-TR" sz="36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a:t>
            </a:r>
          </a:p>
          <a:p>
            <a:pPr marL="1028700" lvl="1" indent="-571500">
              <a:buFont typeface="Arial" panose="020B0604020202020204" pitchFamily="34" charset="0"/>
              <a:buChar char="•"/>
            </a:pPr>
            <a:r>
              <a:rPr lang="tr-TR" sz="36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Daha az soyda bulunan genler (</a:t>
            </a:r>
            <a:r>
              <a:rPr lang="tr-TR" sz="36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soft-core</a:t>
            </a:r>
            <a:r>
              <a:rPr lang="tr-TR" sz="36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a:t>
            </a:r>
            <a:r>
              <a:rPr lang="tr-TR" sz="36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genome</a:t>
            </a:r>
            <a:r>
              <a:rPr lang="tr-TR" sz="36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a:t>
            </a:r>
          </a:p>
          <a:p>
            <a:pPr marL="0" lvl="1" indent="457200">
              <a:buFont typeface="Arial" panose="020B0604020202020204" pitchFamily="34" charset="0"/>
              <a:buChar char="•"/>
            </a:pPr>
            <a:r>
              <a:rPr lang="tr-TR" sz="36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kSNP</a:t>
            </a:r>
            <a:r>
              <a:rPr lang="tr-TR" sz="36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tr-TR" sz="36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Get_Homologues</a:t>
            </a:r>
            <a:endParaRPr lang="tr-TR" sz="36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7442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4A2938AA-6A36-4CD7-8AE5-B9CDB4C27D4B}"/>
              </a:ext>
            </a:extLst>
          </p:cNvPr>
          <p:cNvSpPr/>
          <p:nvPr/>
        </p:nvSpPr>
        <p:spPr>
          <a:xfrm>
            <a:off x="300689" y="536928"/>
            <a:ext cx="5032609" cy="54864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4000" b="1"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ekzon</a:t>
            </a:r>
            <a:r>
              <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 </a:t>
            </a:r>
            <a:r>
              <a:rPr lang="tr-TR" sz="4000" b="1"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intron</a:t>
            </a:r>
            <a:endPar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cxnSp>
        <p:nvCxnSpPr>
          <p:cNvPr id="5" name="Straight Connector 3">
            <a:extLst>
              <a:ext uri="{FF2B5EF4-FFF2-40B4-BE49-F238E27FC236}">
                <a16:creationId xmlns:a16="http://schemas.microsoft.com/office/drawing/2014/main" id="{A41A6645-F7F3-4E8A-8DF5-7BCAAF291149}"/>
              </a:ext>
            </a:extLst>
          </p:cNvPr>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22">
            <a:extLst>
              <a:ext uri="{FF2B5EF4-FFF2-40B4-BE49-F238E27FC236}">
                <a16:creationId xmlns:a16="http://schemas.microsoft.com/office/drawing/2014/main" id="{F4D7719F-089F-492B-9821-57D21A4572E1}"/>
              </a:ext>
            </a:extLst>
          </p:cNvPr>
          <p:cNvSpPr/>
          <p:nvPr/>
        </p:nvSpPr>
        <p:spPr>
          <a:xfrm>
            <a:off x="300689" y="1690689"/>
            <a:ext cx="8614712" cy="312527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Bazen sadece </a:t>
            </a:r>
            <a:r>
              <a:rPr lang="tr-TR" sz="40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ekzon</a:t>
            </a: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daha kolay</a:t>
            </a:r>
          </a:p>
          <a:p>
            <a:pPr marL="571500" indent="-571500">
              <a:buFont typeface="Arial" panose="020B0604020202020204" pitchFamily="34" charset="0"/>
              <a:buChar char="•"/>
            </a:pPr>
            <a:endPar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a:p>
            <a:pPr marL="571500" indent="-571500">
              <a:buFont typeface="Arial" panose="020B0604020202020204" pitchFamily="34" charset="0"/>
              <a:buChar char="•"/>
            </a:pPr>
            <a:r>
              <a:rPr lang="tr-TR" sz="40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İntronlar</a:t>
            </a: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daha yakın dizilerde </a:t>
            </a:r>
          </a:p>
        </p:txBody>
      </p:sp>
    </p:spTree>
    <p:extLst>
      <p:ext uri="{BB962C8B-B14F-4D97-AF65-F5344CB8AC3E}">
        <p14:creationId xmlns:p14="http://schemas.microsoft.com/office/powerpoint/2010/main" val="117631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4A2938AA-6A36-4CD7-8AE5-B9CDB4C27D4B}"/>
              </a:ext>
            </a:extLst>
          </p:cNvPr>
          <p:cNvSpPr/>
          <p:nvPr/>
        </p:nvSpPr>
        <p:spPr>
          <a:xfrm>
            <a:off x="300689" y="536927"/>
            <a:ext cx="8075215" cy="56023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Ultra korunmuş elemanlar</a:t>
            </a:r>
          </a:p>
        </p:txBody>
      </p:sp>
      <p:cxnSp>
        <p:nvCxnSpPr>
          <p:cNvPr id="5" name="Straight Connector 3">
            <a:extLst>
              <a:ext uri="{FF2B5EF4-FFF2-40B4-BE49-F238E27FC236}">
                <a16:creationId xmlns:a16="http://schemas.microsoft.com/office/drawing/2014/main" id="{A41A6645-F7F3-4E8A-8DF5-7BCAAF291149}"/>
              </a:ext>
            </a:extLst>
          </p:cNvPr>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22">
            <a:extLst>
              <a:ext uri="{FF2B5EF4-FFF2-40B4-BE49-F238E27FC236}">
                <a16:creationId xmlns:a16="http://schemas.microsoft.com/office/drawing/2014/main" id="{F4D7719F-089F-492B-9821-57D21A4572E1}"/>
              </a:ext>
            </a:extLst>
          </p:cNvPr>
          <p:cNvSpPr/>
          <p:nvPr/>
        </p:nvSpPr>
        <p:spPr>
          <a:xfrm>
            <a:off x="300689" y="1690689"/>
            <a:ext cx="8614712" cy="312527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Çok eski ayrılmalar için yararlı</a:t>
            </a:r>
          </a:p>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Komşu bölgeleri ise daha yakın ayrılmalarda kullanılabilir</a:t>
            </a:r>
          </a:p>
          <a:p>
            <a:pPr marL="571500" indent="-571500">
              <a:buFont typeface="Arial" panose="020B0604020202020204" pitchFamily="34" charset="0"/>
              <a:buChar char="•"/>
            </a:pPr>
            <a:r>
              <a:rPr lang="tr-TR" sz="40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Phyluce</a:t>
            </a:r>
            <a:endParaRPr lang="tr-TR" sz="40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72084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4A2938AA-6A36-4CD7-8AE5-B9CDB4C27D4B}"/>
              </a:ext>
            </a:extLst>
          </p:cNvPr>
          <p:cNvSpPr/>
          <p:nvPr/>
        </p:nvSpPr>
        <p:spPr>
          <a:xfrm>
            <a:off x="1001078" y="536927"/>
            <a:ext cx="8075215" cy="56023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tr-TR" sz="4000" b="1"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SNPler</a:t>
            </a:r>
            <a:endPar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p:txBody>
      </p:sp>
      <p:cxnSp>
        <p:nvCxnSpPr>
          <p:cNvPr id="5" name="Straight Connector 3">
            <a:extLst>
              <a:ext uri="{FF2B5EF4-FFF2-40B4-BE49-F238E27FC236}">
                <a16:creationId xmlns:a16="http://schemas.microsoft.com/office/drawing/2014/main" id="{A41A6645-F7F3-4E8A-8DF5-7BCAAF291149}"/>
              </a:ext>
            </a:extLst>
          </p:cNvPr>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22">
            <a:extLst>
              <a:ext uri="{FF2B5EF4-FFF2-40B4-BE49-F238E27FC236}">
                <a16:creationId xmlns:a16="http://schemas.microsoft.com/office/drawing/2014/main" id="{F4D7719F-089F-492B-9821-57D21A4572E1}"/>
              </a:ext>
            </a:extLst>
          </p:cNvPr>
          <p:cNvSpPr/>
          <p:nvPr/>
        </p:nvSpPr>
        <p:spPr>
          <a:xfrm>
            <a:off x="300689" y="2060337"/>
            <a:ext cx="8614712" cy="4260727"/>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Hesaplama yükünü azaltmak</a:t>
            </a:r>
          </a:p>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Sorunlar:</a:t>
            </a:r>
          </a:p>
          <a:p>
            <a:pPr marL="1028700" lvl="1" indent="-571500">
              <a:buFont typeface="Arial" panose="020B0604020202020204" pitchFamily="34" charset="0"/>
              <a:buChar char="•"/>
            </a:pPr>
            <a:r>
              <a:rPr lang="tr-TR" sz="36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Filogenetik</a:t>
            </a:r>
            <a:r>
              <a:rPr lang="tr-TR" sz="36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 keşif yanlılığı (küçük grup)</a:t>
            </a:r>
          </a:p>
          <a:p>
            <a:pPr marL="1028700" lvl="1" indent="-571500">
              <a:buFont typeface="Arial" panose="020B0604020202020204" pitchFamily="34" charset="0"/>
              <a:buChar char="•"/>
            </a:pPr>
            <a:r>
              <a:rPr lang="tr-TR" sz="36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Haritalama yanlılığı (referans genom)</a:t>
            </a:r>
          </a:p>
          <a:p>
            <a:pPr marL="1028700" lvl="1" indent="-571500">
              <a:buFont typeface="Arial" panose="020B0604020202020204" pitchFamily="34" charset="0"/>
              <a:buChar char="•"/>
            </a:pPr>
            <a:r>
              <a:rPr lang="tr-TR" sz="36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Değişken olmayan bölge olmamasına ilişkin düzeltme</a:t>
            </a:r>
          </a:p>
          <a:p>
            <a:pPr marL="0" lvl="1" indent="457200">
              <a:buFont typeface="Arial" panose="020B0604020202020204" pitchFamily="34" charset="0"/>
              <a:buChar char="•"/>
            </a:pPr>
            <a:r>
              <a:rPr lang="tr-TR" sz="36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RealPHY</a:t>
            </a:r>
            <a:r>
              <a:rPr lang="tr-TR" sz="36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tr-TR" sz="36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kSNP</a:t>
            </a:r>
            <a:r>
              <a:rPr lang="tr-TR" sz="36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tr-TR" sz="36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RAxML</a:t>
            </a:r>
            <a:r>
              <a:rPr lang="tr-TR" sz="36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tr-TR" sz="36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IQTree</a:t>
            </a:r>
            <a:endParaRPr lang="tr-TR" sz="36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7545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4A2938AA-6A36-4CD7-8AE5-B9CDB4C27D4B}"/>
              </a:ext>
            </a:extLst>
          </p:cNvPr>
          <p:cNvSpPr/>
          <p:nvPr/>
        </p:nvSpPr>
        <p:spPr>
          <a:xfrm>
            <a:off x="359054" y="536927"/>
            <a:ext cx="8075215" cy="56023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tr-TR" sz="4000" b="1"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Diğer veri tipleri</a:t>
            </a:r>
          </a:p>
        </p:txBody>
      </p:sp>
      <p:cxnSp>
        <p:nvCxnSpPr>
          <p:cNvPr id="5" name="Straight Connector 3">
            <a:extLst>
              <a:ext uri="{FF2B5EF4-FFF2-40B4-BE49-F238E27FC236}">
                <a16:creationId xmlns:a16="http://schemas.microsoft.com/office/drawing/2014/main" id="{A41A6645-F7F3-4E8A-8DF5-7BCAAF291149}"/>
              </a:ext>
            </a:extLst>
          </p:cNvPr>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22">
            <a:extLst>
              <a:ext uri="{FF2B5EF4-FFF2-40B4-BE49-F238E27FC236}">
                <a16:creationId xmlns:a16="http://schemas.microsoft.com/office/drawing/2014/main" id="{F4D7719F-089F-492B-9821-57D21A4572E1}"/>
              </a:ext>
            </a:extLst>
          </p:cNvPr>
          <p:cNvSpPr/>
          <p:nvPr/>
        </p:nvSpPr>
        <p:spPr>
          <a:xfrm>
            <a:off x="300689" y="1885241"/>
            <a:ext cx="8614712" cy="3125274"/>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Genom düzenlenişi</a:t>
            </a:r>
          </a:p>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Var-yok verisi</a:t>
            </a:r>
          </a:p>
          <a:p>
            <a:pPr marL="1028700" lvl="1" indent="-571500">
              <a:buFont typeface="Arial" panose="020B0604020202020204" pitchFamily="34" charset="0"/>
              <a:buChar char="•"/>
            </a:pPr>
            <a:r>
              <a:rPr lang="tr-TR" sz="4000" dirty="0" err="1">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Get_Homologues</a:t>
            </a:r>
            <a:endParaRPr lang="tr-TR" sz="4000" dirty="0">
              <a:solidFill>
                <a:sysClr val="windowText" lastClr="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Tekrar </a:t>
            </a:r>
            <a:r>
              <a:rPr lang="tr-TR" sz="4000" dirty="0" err="1">
                <a:solidFill>
                  <a:sysClr val="windowText" lastClr="000000"/>
                </a:solidFill>
                <a:effectLst>
                  <a:outerShdw blurRad="38100" dist="38100" dir="2700000" algn="tl">
                    <a:srgbClr val="000000">
                      <a:alpha val="43137"/>
                    </a:srgbClr>
                  </a:outerShdw>
                </a:effectLst>
                <a:latin typeface="Bookman Old Style" panose="02050604050505020204" pitchFamily="18" charset="0"/>
              </a:rPr>
              <a:t>lokusları</a:t>
            </a:r>
            <a:endPar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endParaRPr>
          </a:p>
          <a:p>
            <a:pPr marL="571500" indent="-571500">
              <a:buFont typeface="Arial" panose="020B0604020202020204" pitchFamily="34" charset="0"/>
              <a:buChar char="•"/>
            </a:pPr>
            <a:r>
              <a:rPr lang="tr-TR" sz="4000" dirty="0">
                <a:solidFill>
                  <a:sysClr val="windowText" lastClr="000000"/>
                </a:solidFill>
                <a:effectLst>
                  <a:outerShdw blurRad="38100" dist="38100" dir="2700000" algn="tl">
                    <a:srgbClr val="000000">
                      <a:alpha val="43137"/>
                    </a:srgbClr>
                  </a:outerShdw>
                </a:effectLst>
                <a:latin typeface="Bookman Old Style" panose="02050604050505020204" pitchFamily="18" charset="0"/>
              </a:rPr>
              <a:t>Morfoloji</a:t>
            </a:r>
          </a:p>
        </p:txBody>
      </p:sp>
    </p:spTree>
    <p:extLst>
      <p:ext uri="{BB962C8B-B14F-4D97-AF65-F5344CB8AC3E}">
        <p14:creationId xmlns:p14="http://schemas.microsoft.com/office/powerpoint/2010/main" val="3491681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1676" y="1937982"/>
            <a:ext cx="3308712" cy="4920018"/>
          </a:xfrm>
          <a:prstGeom prst="rect">
            <a:avLst/>
          </a:prstGeom>
          <a:effectLst>
            <a:outerShdw blurRad="50800" dist="38100" dir="2700000" algn="tl" rotWithShape="0">
              <a:prstClr val="black">
                <a:alpha val="40000"/>
              </a:prstClr>
            </a:outerShdw>
          </a:effectLst>
        </p:spPr>
      </p:pic>
      <p:sp>
        <p:nvSpPr>
          <p:cNvPr id="2" name="Cloud Callout 1"/>
          <p:cNvSpPr/>
          <p:nvPr/>
        </p:nvSpPr>
        <p:spPr>
          <a:xfrm>
            <a:off x="2679032" y="425885"/>
            <a:ext cx="5801089" cy="2247336"/>
          </a:xfrm>
          <a:prstGeom prst="cloudCallou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Üçüncü</a:t>
            </a:r>
            <a:r>
              <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en-US"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Bölüm</a:t>
            </a:r>
            <a:endPar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endParaRPr>
          </a:p>
          <a:p>
            <a:pPr algn="ct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Filogen</a:t>
            </a:r>
            <a:r>
              <a:rPr lang="tr-TR" sz="2800" b="1" dirty="0">
                <a:solidFill>
                  <a:schemeClr val="tx1"/>
                </a:solidFill>
                <a:effectLst>
                  <a:outerShdw blurRad="38100" dist="38100" dir="2700000" algn="tl">
                    <a:srgbClr val="000000">
                      <a:alpha val="43137"/>
                    </a:srgbClr>
                  </a:outerShdw>
                </a:effectLst>
                <a:latin typeface="Bookman Old Style" panose="02050604050505020204" pitchFamily="18" charset="0"/>
              </a:rPr>
              <a:t>etik yöntemler</a:t>
            </a:r>
            <a:endPar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sp>
        <p:nvSpPr>
          <p:cNvPr id="3" name="Rectangle 2"/>
          <p:cNvSpPr/>
          <p:nvPr/>
        </p:nvSpPr>
        <p:spPr>
          <a:xfrm>
            <a:off x="4831307" y="3020006"/>
            <a:ext cx="4192485" cy="2862322"/>
          </a:xfrm>
          <a:prstGeom prst="rect">
            <a:avLst/>
          </a:prstGeom>
        </p:spPr>
        <p:txBody>
          <a:bodyPr wrap="square">
            <a:spAutoFit/>
          </a:bodyPr>
          <a:lstStyle/>
          <a:p>
            <a:pPr marL="342900" indent="-342900">
              <a:buAutoNum type="arabicParenR"/>
            </a:pPr>
            <a:r>
              <a:rPr lang="tr-TR" sz="2000" dirty="0">
                <a:latin typeface="Bookman Old Style" panose="02050604050505020204" pitchFamily="18" charset="0"/>
              </a:rPr>
              <a:t>Mesafe yöntemleri</a:t>
            </a:r>
            <a:endParaRPr lang="en-US" sz="2000" b="1" dirty="0">
              <a:latin typeface="Bookman Old Style" panose="02050604050505020204" pitchFamily="18" charset="0"/>
            </a:endParaRPr>
          </a:p>
          <a:p>
            <a:pPr marL="342900" indent="-342900">
              <a:buAutoNum type="arabicParenR"/>
            </a:pPr>
            <a:r>
              <a:rPr lang="tr-TR" sz="2000" dirty="0">
                <a:latin typeface="Bookman Old Style" panose="02050604050505020204" pitchFamily="18" charset="0"/>
              </a:rPr>
              <a:t>Tutumluluk (parsimony) yöntemleri</a:t>
            </a:r>
            <a:endParaRPr lang="en-US" sz="2000" dirty="0">
              <a:latin typeface="Bookman Old Style" panose="02050604050505020204" pitchFamily="18" charset="0"/>
            </a:endParaRPr>
          </a:p>
          <a:p>
            <a:pPr marL="342900" indent="-342900">
              <a:buAutoNum type="arabicParenR"/>
            </a:pPr>
            <a:r>
              <a:rPr lang="tr-TR" sz="2000" dirty="0">
                <a:latin typeface="Bookman Old Style" panose="02050604050505020204" pitchFamily="18" charset="0"/>
              </a:rPr>
              <a:t>Likelihood* yöntemleri</a:t>
            </a:r>
          </a:p>
          <a:p>
            <a:pPr marL="342900" indent="-342900">
              <a:buAutoNum type="arabicParenR"/>
            </a:pPr>
            <a:endParaRPr lang="tr-TR" sz="2000" dirty="0">
              <a:latin typeface="Bookman Old Style" panose="02050604050505020204" pitchFamily="18" charset="0"/>
            </a:endParaRPr>
          </a:p>
          <a:p>
            <a:endParaRPr lang="tr-TR" sz="2000" dirty="0">
              <a:latin typeface="Bookman Old Style" panose="02050604050505020204" pitchFamily="18" charset="0"/>
            </a:endParaRPr>
          </a:p>
          <a:p>
            <a:r>
              <a:rPr lang="tr-TR" sz="2000" dirty="0">
                <a:latin typeface="Bookman Old Style" panose="02050604050505020204" pitchFamily="18" charset="0"/>
              </a:rPr>
              <a:t>Topoloji tahmini</a:t>
            </a:r>
          </a:p>
          <a:p>
            <a:r>
              <a:rPr lang="tr-TR" sz="2000" dirty="0">
                <a:latin typeface="Bookman Old Style" panose="02050604050505020204" pitchFamily="18" charset="0"/>
              </a:rPr>
              <a:t>Dal uzunluğu tahmini</a:t>
            </a:r>
          </a:p>
          <a:p>
            <a:endParaRPr lang="tr-TR" sz="2000" dirty="0">
              <a:latin typeface="Bookman Old Style" panose="02050604050505020204" pitchFamily="18" charset="0"/>
            </a:endParaRPr>
          </a:p>
        </p:txBody>
      </p:sp>
    </p:spTree>
    <p:extLst>
      <p:ext uri="{BB962C8B-B14F-4D97-AF65-F5344CB8AC3E}">
        <p14:creationId xmlns:p14="http://schemas.microsoft.com/office/powerpoint/2010/main" val="2883384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432605"/>
            <a:ext cx="9139035" cy="646331"/>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https://www.ncbi.nlm.nih.gov/Class/NAWBIS/Modules/Phylogenetics</a:t>
            </a:r>
          </a:p>
          <a:p>
            <a:pPr algn="ctr"/>
            <a:endParaRPr lang="en-US" dirty="0">
              <a:latin typeface="Agency FB" panose="020B0503020202020204" pitchFamily="34" charset="0"/>
              <a:cs typeface="Arial" panose="020B0604020202020204" pitchFamily="34" charset="0"/>
            </a:endParaRPr>
          </a:p>
        </p:txBody>
      </p:sp>
      <p:cxnSp>
        <p:nvCxnSpPr>
          <p:cNvPr id="6" name="Straight Connector 5"/>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nvPr>
        </p:nvGraphicFramePr>
        <p:xfrm>
          <a:off x="1443282" y="1636522"/>
          <a:ext cx="6334300" cy="1854200"/>
        </p:xfrm>
        <a:graphic>
          <a:graphicData uri="http://schemas.openxmlformats.org/drawingml/2006/table">
            <a:tbl>
              <a:tblPr firstRow="1" bandRow="1">
                <a:tableStyleId>{46F890A9-2807-4EBB-B81D-B2AA78EC7F39}</a:tableStyleId>
              </a:tblPr>
              <a:tblGrid>
                <a:gridCol w="792480">
                  <a:extLst>
                    <a:ext uri="{9D8B030D-6E8A-4147-A177-3AD203B41FA5}">
                      <a16:colId xmlns:a16="http://schemas.microsoft.com/office/drawing/2014/main" val="20000"/>
                    </a:ext>
                  </a:extLst>
                </a:gridCol>
                <a:gridCol w="554182">
                  <a:extLst>
                    <a:ext uri="{9D8B030D-6E8A-4147-A177-3AD203B41FA5}">
                      <a16:colId xmlns:a16="http://schemas.microsoft.com/office/drawing/2014/main" val="20001"/>
                    </a:ext>
                  </a:extLst>
                </a:gridCol>
                <a:gridCol w="554182">
                  <a:extLst>
                    <a:ext uri="{9D8B030D-6E8A-4147-A177-3AD203B41FA5}">
                      <a16:colId xmlns:a16="http://schemas.microsoft.com/office/drawing/2014/main" val="20002"/>
                    </a:ext>
                  </a:extLst>
                </a:gridCol>
                <a:gridCol w="554182">
                  <a:extLst>
                    <a:ext uri="{9D8B030D-6E8A-4147-A177-3AD203B41FA5}">
                      <a16:colId xmlns:a16="http://schemas.microsoft.com/office/drawing/2014/main" val="20003"/>
                    </a:ext>
                  </a:extLst>
                </a:gridCol>
                <a:gridCol w="554182">
                  <a:extLst>
                    <a:ext uri="{9D8B030D-6E8A-4147-A177-3AD203B41FA5}">
                      <a16:colId xmlns:a16="http://schemas.microsoft.com/office/drawing/2014/main" val="20004"/>
                    </a:ext>
                  </a:extLst>
                </a:gridCol>
                <a:gridCol w="554182">
                  <a:extLst>
                    <a:ext uri="{9D8B030D-6E8A-4147-A177-3AD203B41FA5}">
                      <a16:colId xmlns:a16="http://schemas.microsoft.com/office/drawing/2014/main" val="20005"/>
                    </a:ext>
                  </a:extLst>
                </a:gridCol>
                <a:gridCol w="554182">
                  <a:extLst>
                    <a:ext uri="{9D8B030D-6E8A-4147-A177-3AD203B41FA5}">
                      <a16:colId xmlns:a16="http://schemas.microsoft.com/office/drawing/2014/main" val="20006"/>
                    </a:ext>
                  </a:extLst>
                </a:gridCol>
                <a:gridCol w="554182">
                  <a:extLst>
                    <a:ext uri="{9D8B030D-6E8A-4147-A177-3AD203B41FA5}">
                      <a16:colId xmlns:a16="http://schemas.microsoft.com/office/drawing/2014/main" val="20007"/>
                    </a:ext>
                  </a:extLst>
                </a:gridCol>
                <a:gridCol w="554182">
                  <a:extLst>
                    <a:ext uri="{9D8B030D-6E8A-4147-A177-3AD203B41FA5}">
                      <a16:colId xmlns:a16="http://schemas.microsoft.com/office/drawing/2014/main" val="20008"/>
                    </a:ext>
                  </a:extLst>
                </a:gridCol>
                <a:gridCol w="554182">
                  <a:extLst>
                    <a:ext uri="{9D8B030D-6E8A-4147-A177-3AD203B41FA5}">
                      <a16:colId xmlns:a16="http://schemas.microsoft.com/office/drawing/2014/main" val="20009"/>
                    </a:ext>
                  </a:extLst>
                </a:gridCol>
                <a:gridCol w="554182">
                  <a:extLst>
                    <a:ext uri="{9D8B030D-6E8A-4147-A177-3AD203B41FA5}">
                      <a16:colId xmlns:a16="http://schemas.microsoft.com/office/drawing/2014/main" val="20010"/>
                    </a:ext>
                  </a:extLst>
                </a:gridCol>
              </a:tblGrid>
              <a:tr h="370840">
                <a:tc>
                  <a:txBody>
                    <a:bodyPr/>
                    <a:lstStyle/>
                    <a:p>
                      <a:pPr algn="ctr"/>
                      <a:r>
                        <a:rPr lang="en-US" sz="1400" b="1" dirty="0" err="1">
                          <a:solidFill>
                            <a:schemeClr val="tx1"/>
                          </a:solidFill>
                          <a:latin typeface="Bookman Old Style" panose="02050604050505020204" pitchFamily="18" charset="0"/>
                        </a:rPr>
                        <a:t>Türler</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1</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2</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3</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4</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5</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6</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7</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8</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9</a:t>
                      </a:r>
                      <a:endParaRPr lang="tr-TR" sz="1400" b="1" dirty="0">
                        <a:solidFill>
                          <a:schemeClr val="tx1"/>
                        </a:solidFill>
                        <a:latin typeface="Bookman Old Style" panose="02050604050505020204" pitchFamily="18" charset="0"/>
                      </a:endParaRPr>
                    </a:p>
                  </a:txBody>
                  <a:tcPr>
                    <a:solidFill>
                      <a:srgbClr val="FFC000"/>
                    </a:solidFill>
                  </a:tcPr>
                </a:tc>
                <a:tc>
                  <a:txBody>
                    <a:bodyPr/>
                    <a:lstStyle/>
                    <a:p>
                      <a:pPr algn="ctr"/>
                      <a:r>
                        <a:rPr lang="en-US" sz="1400" b="1" dirty="0">
                          <a:solidFill>
                            <a:schemeClr val="tx1"/>
                          </a:solidFill>
                          <a:latin typeface="Bookman Old Style" panose="02050604050505020204" pitchFamily="18" charset="0"/>
                        </a:rPr>
                        <a:t>10</a:t>
                      </a:r>
                      <a:endParaRPr lang="tr-TR" sz="1400" b="1" dirty="0">
                        <a:solidFill>
                          <a:schemeClr val="tx1"/>
                        </a:solidFill>
                        <a:latin typeface="Bookman Old Style" panose="02050604050505020204" pitchFamily="18" charset="0"/>
                      </a:endParaRPr>
                    </a:p>
                  </a:txBody>
                  <a:tcPr>
                    <a:solidFill>
                      <a:srgbClr val="FFC000"/>
                    </a:solidFill>
                  </a:tcPr>
                </a:tc>
                <a:extLst>
                  <a:ext uri="{0D108BD9-81ED-4DB2-BD59-A6C34878D82A}">
                    <a16:rowId xmlns:a16="http://schemas.microsoft.com/office/drawing/2014/main" val="10000"/>
                  </a:ext>
                </a:extLst>
              </a:tr>
              <a:tr h="370840">
                <a:tc>
                  <a:txBody>
                    <a:bodyPr/>
                    <a:lstStyle/>
                    <a:p>
                      <a:pPr algn="ctr"/>
                      <a:r>
                        <a:rPr lang="en-US" sz="1400" b="1" dirty="0">
                          <a:latin typeface="Bookman Old Style" panose="02050604050505020204" pitchFamily="18" charset="0"/>
                        </a:rPr>
                        <a:t>I</a:t>
                      </a:r>
                      <a:endParaRPr lang="tr-TR" sz="1400" b="1" dirty="0">
                        <a:latin typeface="Bookman Old Style" panose="02050604050505020204" pitchFamily="18" charset="0"/>
                      </a:endParaRPr>
                    </a:p>
                  </a:txBody>
                  <a:tcPr>
                    <a:solidFill>
                      <a:srgbClr val="FFC000"/>
                    </a:solid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C</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G</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1"/>
                  </a:ext>
                </a:extLst>
              </a:tr>
              <a:tr h="370840">
                <a:tc>
                  <a:txBody>
                    <a:bodyPr/>
                    <a:lstStyle/>
                    <a:p>
                      <a:pPr algn="ctr"/>
                      <a:r>
                        <a:rPr lang="en-US" sz="1400" b="1" dirty="0">
                          <a:latin typeface="Bookman Old Style" panose="02050604050505020204" pitchFamily="18" charset="0"/>
                        </a:rPr>
                        <a:t>II</a:t>
                      </a:r>
                      <a:endParaRPr lang="tr-TR" sz="1400" b="1" dirty="0">
                        <a:latin typeface="Bookman Old Style" panose="02050604050505020204" pitchFamily="18" charset="0"/>
                      </a:endParaRPr>
                    </a:p>
                  </a:txBody>
                  <a:tcPr>
                    <a:solidFill>
                      <a:srgbClr val="FFC000"/>
                    </a:solid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G</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C</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G</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2"/>
                  </a:ext>
                </a:extLst>
              </a:tr>
              <a:tr h="370840">
                <a:tc>
                  <a:txBody>
                    <a:bodyPr/>
                    <a:lstStyle/>
                    <a:p>
                      <a:pPr algn="ctr"/>
                      <a:r>
                        <a:rPr lang="en-US" sz="1400" b="1" dirty="0">
                          <a:latin typeface="Bookman Old Style" panose="02050604050505020204" pitchFamily="18" charset="0"/>
                        </a:rPr>
                        <a:t>III</a:t>
                      </a:r>
                      <a:endParaRPr lang="tr-TR" sz="1400" b="1" dirty="0">
                        <a:latin typeface="Bookman Old Style" panose="02050604050505020204" pitchFamily="18" charset="0"/>
                      </a:endParaRPr>
                    </a:p>
                  </a:txBody>
                  <a:tcPr>
                    <a:solidFill>
                      <a:srgbClr val="FFC000"/>
                    </a:solidFill>
                  </a:tcPr>
                </a:tc>
                <a:tc>
                  <a:txBody>
                    <a:bodyPr/>
                    <a:lstStyle/>
                    <a:p>
                      <a:pPr algn="ctr"/>
                      <a:r>
                        <a:rPr lang="en-US" sz="1400" dirty="0">
                          <a:latin typeface="Bookman Old Style" panose="02050604050505020204" pitchFamily="18" charset="0"/>
                        </a:rPr>
                        <a:t>G</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C</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G</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G</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C</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3"/>
                  </a:ext>
                </a:extLst>
              </a:tr>
              <a:tr h="370840">
                <a:tc>
                  <a:txBody>
                    <a:bodyPr/>
                    <a:lstStyle/>
                    <a:p>
                      <a:pPr algn="ctr"/>
                      <a:r>
                        <a:rPr lang="en-US" sz="1400" b="1" dirty="0">
                          <a:latin typeface="Bookman Old Style" panose="02050604050505020204" pitchFamily="18" charset="0"/>
                        </a:rPr>
                        <a:t>IV</a:t>
                      </a:r>
                      <a:endParaRPr lang="tr-TR" sz="1400" b="1" dirty="0">
                        <a:latin typeface="Bookman Old Style" panose="02050604050505020204" pitchFamily="18" charset="0"/>
                      </a:endParaRPr>
                    </a:p>
                  </a:txBody>
                  <a:tcPr>
                    <a:solidFill>
                      <a:srgbClr val="FFC000"/>
                    </a:solidFill>
                  </a:tcPr>
                </a:tc>
                <a:tc>
                  <a:txBody>
                    <a:bodyPr/>
                    <a:lstStyle/>
                    <a:p>
                      <a:pPr algn="ctr"/>
                      <a:r>
                        <a:rPr lang="en-US" sz="1400" dirty="0">
                          <a:latin typeface="Bookman Old Style" panose="02050604050505020204" pitchFamily="18" charset="0"/>
                        </a:rPr>
                        <a:t>G</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C</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G</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G</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C</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C</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5006167" y="3894836"/>
          <a:ext cx="2247900" cy="1854200"/>
        </p:xfrm>
        <a:graphic>
          <a:graphicData uri="http://schemas.openxmlformats.org/drawingml/2006/table">
            <a:tbl>
              <a:tblPr firstRow="1" bandRow="1">
                <a:tableStyleId>{5C22544A-7EE6-4342-B048-85BDC9FD1C3A}</a:tableStyleId>
              </a:tblPr>
              <a:tblGrid>
                <a:gridCol w="417830">
                  <a:extLst>
                    <a:ext uri="{9D8B030D-6E8A-4147-A177-3AD203B41FA5}">
                      <a16:colId xmlns:a16="http://schemas.microsoft.com/office/drawing/2014/main" val="20000"/>
                    </a:ext>
                  </a:extLst>
                </a:gridCol>
                <a:gridCol w="309880">
                  <a:extLst>
                    <a:ext uri="{9D8B030D-6E8A-4147-A177-3AD203B41FA5}">
                      <a16:colId xmlns:a16="http://schemas.microsoft.com/office/drawing/2014/main" val="20001"/>
                    </a:ext>
                  </a:extLst>
                </a:gridCol>
                <a:gridCol w="506730">
                  <a:extLst>
                    <a:ext uri="{9D8B030D-6E8A-4147-A177-3AD203B41FA5}">
                      <a16:colId xmlns:a16="http://schemas.microsoft.com/office/drawing/2014/main" val="20002"/>
                    </a:ext>
                  </a:extLst>
                </a:gridCol>
                <a:gridCol w="506730">
                  <a:extLst>
                    <a:ext uri="{9D8B030D-6E8A-4147-A177-3AD203B41FA5}">
                      <a16:colId xmlns:a16="http://schemas.microsoft.com/office/drawing/2014/main" val="20003"/>
                    </a:ext>
                  </a:extLst>
                </a:gridCol>
                <a:gridCol w="506730">
                  <a:extLst>
                    <a:ext uri="{9D8B030D-6E8A-4147-A177-3AD203B41FA5}">
                      <a16:colId xmlns:a16="http://schemas.microsoft.com/office/drawing/2014/main" val="20004"/>
                    </a:ext>
                  </a:extLst>
                </a:gridCol>
              </a:tblGrid>
              <a:tr h="370840">
                <a:tc>
                  <a:txBody>
                    <a:bodyPr/>
                    <a:lstStyle/>
                    <a:p>
                      <a:endParaRPr lang="tr-TR" sz="1400" dirty="0">
                        <a:latin typeface="Bookman Old Style" panose="02050604050505020204" pitchFamily="18" charset="0"/>
                      </a:endParaRPr>
                    </a:p>
                  </a:txBody>
                  <a:tcPr>
                    <a:solidFill>
                      <a:srgbClr val="00B050"/>
                    </a:solidFill>
                  </a:tcPr>
                </a:tc>
                <a:tc>
                  <a:txBody>
                    <a:bodyPr/>
                    <a:lstStyle/>
                    <a:p>
                      <a:r>
                        <a:rPr lang="en-US" sz="1400" dirty="0">
                          <a:solidFill>
                            <a:schemeClr val="tx1"/>
                          </a:solidFill>
                          <a:latin typeface="Bookman Old Style" panose="02050604050505020204" pitchFamily="18" charset="0"/>
                        </a:rPr>
                        <a:t>I</a:t>
                      </a:r>
                      <a:endParaRPr lang="tr-TR" sz="1400" dirty="0">
                        <a:solidFill>
                          <a:schemeClr val="tx1"/>
                        </a:solidFill>
                        <a:latin typeface="Bookman Old Style" panose="02050604050505020204" pitchFamily="18" charset="0"/>
                      </a:endParaRPr>
                    </a:p>
                  </a:txBody>
                  <a:tcPr>
                    <a:solidFill>
                      <a:srgbClr val="00B050"/>
                    </a:solidFill>
                  </a:tcPr>
                </a:tc>
                <a:tc>
                  <a:txBody>
                    <a:bodyPr/>
                    <a:lstStyle/>
                    <a:p>
                      <a:r>
                        <a:rPr lang="en-US" sz="1400" dirty="0">
                          <a:solidFill>
                            <a:schemeClr val="tx1"/>
                          </a:solidFill>
                          <a:latin typeface="Bookman Old Style" panose="02050604050505020204" pitchFamily="18" charset="0"/>
                        </a:rPr>
                        <a:t>II</a:t>
                      </a:r>
                      <a:endParaRPr lang="tr-TR" sz="1400" dirty="0">
                        <a:solidFill>
                          <a:schemeClr val="tx1"/>
                        </a:solidFill>
                        <a:latin typeface="Bookman Old Style" panose="02050604050505020204" pitchFamily="18" charset="0"/>
                      </a:endParaRPr>
                    </a:p>
                  </a:txBody>
                  <a:tcPr>
                    <a:solidFill>
                      <a:srgbClr val="00B050"/>
                    </a:solidFill>
                  </a:tcPr>
                </a:tc>
                <a:tc>
                  <a:txBody>
                    <a:bodyPr/>
                    <a:lstStyle/>
                    <a:p>
                      <a:r>
                        <a:rPr lang="en-US" sz="1400" dirty="0">
                          <a:solidFill>
                            <a:schemeClr val="tx1"/>
                          </a:solidFill>
                          <a:latin typeface="Bookman Old Style" panose="02050604050505020204" pitchFamily="18" charset="0"/>
                        </a:rPr>
                        <a:t>III</a:t>
                      </a:r>
                      <a:endParaRPr lang="tr-TR" sz="1400" dirty="0">
                        <a:solidFill>
                          <a:schemeClr val="tx1"/>
                        </a:solidFill>
                        <a:latin typeface="Bookman Old Style" panose="02050604050505020204" pitchFamily="18" charset="0"/>
                      </a:endParaRPr>
                    </a:p>
                  </a:txBody>
                  <a:tcPr>
                    <a:solidFill>
                      <a:srgbClr val="00B050"/>
                    </a:solidFill>
                  </a:tcPr>
                </a:tc>
                <a:tc>
                  <a:txBody>
                    <a:bodyPr/>
                    <a:lstStyle/>
                    <a:p>
                      <a:r>
                        <a:rPr lang="en-US" sz="1400" dirty="0">
                          <a:solidFill>
                            <a:schemeClr val="tx1"/>
                          </a:solidFill>
                          <a:latin typeface="Bookman Old Style" panose="02050604050505020204" pitchFamily="18" charset="0"/>
                        </a:rPr>
                        <a:t>IV</a:t>
                      </a:r>
                      <a:endParaRPr lang="tr-TR" sz="1400" dirty="0">
                        <a:solidFill>
                          <a:schemeClr val="tx1"/>
                        </a:solidFill>
                        <a:latin typeface="Bookman Old Style" panose="02050604050505020204" pitchFamily="18" charset="0"/>
                      </a:endParaRPr>
                    </a:p>
                  </a:txBody>
                  <a:tcPr>
                    <a:solidFill>
                      <a:srgbClr val="00B050"/>
                    </a:solidFill>
                  </a:tcPr>
                </a:tc>
                <a:extLst>
                  <a:ext uri="{0D108BD9-81ED-4DB2-BD59-A6C34878D82A}">
                    <a16:rowId xmlns:a16="http://schemas.microsoft.com/office/drawing/2014/main" val="10000"/>
                  </a:ext>
                </a:extLst>
              </a:tr>
              <a:tr h="370840">
                <a:tc>
                  <a:txBody>
                    <a:bodyPr/>
                    <a:lstStyle/>
                    <a:p>
                      <a:r>
                        <a:rPr lang="en-US" sz="1400" b="1" dirty="0">
                          <a:latin typeface="Bookman Old Style" panose="02050604050505020204" pitchFamily="18" charset="0"/>
                        </a:rPr>
                        <a:t>I</a:t>
                      </a:r>
                      <a:endParaRPr lang="tr-TR" sz="1400" b="1" dirty="0">
                        <a:latin typeface="Bookman Old Style" panose="02050604050505020204" pitchFamily="18" charset="0"/>
                      </a:endParaRPr>
                    </a:p>
                  </a:txBody>
                  <a:tcPr>
                    <a:solidFill>
                      <a:srgbClr val="00B050"/>
                    </a:solidFill>
                  </a:tcPr>
                </a:tc>
                <a:tc>
                  <a:txBody>
                    <a:bodyPr/>
                    <a:lstStyle/>
                    <a:p>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0,1</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0,4</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0,6</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1"/>
                  </a:ext>
                </a:extLst>
              </a:tr>
              <a:tr h="370840">
                <a:tc>
                  <a:txBody>
                    <a:bodyPr/>
                    <a:lstStyle/>
                    <a:p>
                      <a:r>
                        <a:rPr lang="en-US" sz="1400" b="1" dirty="0">
                          <a:latin typeface="Bookman Old Style" panose="02050604050505020204" pitchFamily="18" charset="0"/>
                        </a:rPr>
                        <a:t>II</a:t>
                      </a:r>
                      <a:endParaRPr lang="tr-TR" sz="1400" b="1" dirty="0">
                        <a:latin typeface="Bookman Old Style" panose="02050604050505020204" pitchFamily="18" charset="0"/>
                      </a:endParaRPr>
                    </a:p>
                  </a:txBody>
                  <a:tcPr>
                    <a:solidFill>
                      <a:srgbClr val="00B050"/>
                    </a:solidFill>
                  </a:tcPr>
                </a:tc>
                <a:tc>
                  <a:txBody>
                    <a:bodyPr/>
                    <a:lstStyle/>
                    <a:p>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0,5</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0,5</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2"/>
                  </a:ext>
                </a:extLst>
              </a:tr>
              <a:tr h="370840">
                <a:tc>
                  <a:txBody>
                    <a:bodyPr/>
                    <a:lstStyle/>
                    <a:p>
                      <a:r>
                        <a:rPr lang="en-US" sz="1400" b="1" dirty="0">
                          <a:latin typeface="Bookman Old Style" panose="02050604050505020204" pitchFamily="18" charset="0"/>
                        </a:rPr>
                        <a:t>III</a:t>
                      </a:r>
                      <a:endParaRPr lang="tr-TR" sz="1400" b="1" dirty="0">
                        <a:latin typeface="Bookman Old Style" panose="02050604050505020204" pitchFamily="18" charset="0"/>
                      </a:endParaRPr>
                    </a:p>
                  </a:txBody>
                  <a:tcPr>
                    <a:solidFill>
                      <a:srgbClr val="00B050"/>
                    </a:solidFill>
                  </a:tcPr>
                </a:tc>
                <a:tc>
                  <a:txBody>
                    <a:bodyPr/>
                    <a:lstStyle/>
                    <a:p>
                      <a:endParaRPr lang="tr-TR" sz="1400">
                        <a:latin typeface="Bookman Old Style" panose="02050604050505020204" pitchFamily="18" charset="0"/>
                      </a:endParaRPr>
                    </a:p>
                  </a:txBody>
                  <a:tcPr>
                    <a:noFill/>
                  </a:tcPr>
                </a:tc>
                <a:tc>
                  <a:txBody>
                    <a:bodyPr/>
                    <a:lstStyle/>
                    <a:p>
                      <a:endParaRPr lang="tr-TR" sz="140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0,6</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3"/>
                  </a:ext>
                </a:extLst>
              </a:tr>
              <a:tr h="370840">
                <a:tc>
                  <a:txBody>
                    <a:bodyPr/>
                    <a:lstStyle/>
                    <a:p>
                      <a:r>
                        <a:rPr lang="en-US" sz="1400" b="1" dirty="0">
                          <a:latin typeface="Bookman Old Style" panose="02050604050505020204" pitchFamily="18" charset="0"/>
                        </a:rPr>
                        <a:t>IV</a:t>
                      </a:r>
                      <a:endParaRPr lang="tr-TR" sz="1400" b="1" dirty="0">
                        <a:latin typeface="Bookman Old Style" panose="02050604050505020204" pitchFamily="18" charset="0"/>
                      </a:endParaRPr>
                    </a:p>
                  </a:txBody>
                  <a:tcPr>
                    <a:solidFill>
                      <a:srgbClr val="00B050"/>
                    </a:solidFill>
                  </a:tcPr>
                </a:tc>
                <a:tc>
                  <a:txBody>
                    <a:bodyPr/>
                    <a:lstStyle/>
                    <a:p>
                      <a:endParaRPr lang="tr-TR" sz="1400">
                        <a:latin typeface="Bookman Old Style" panose="02050604050505020204" pitchFamily="18" charset="0"/>
                      </a:endParaRPr>
                    </a:p>
                  </a:txBody>
                  <a:tcPr>
                    <a:noFill/>
                  </a:tcPr>
                </a:tc>
                <a:tc>
                  <a:txBody>
                    <a:bodyPr/>
                    <a:lstStyle/>
                    <a:p>
                      <a:endParaRPr lang="tr-TR" sz="1400">
                        <a:latin typeface="Bookman Old Style" panose="02050604050505020204" pitchFamily="18" charset="0"/>
                      </a:endParaRPr>
                    </a:p>
                  </a:txBody>
                  <a:tcPr>
                    <a:noFill/>
                  </a:tcPr>
                </a:tc>
                <a:tc>
                  <a:txBody>
                    <a:bodyPr/>
                    <a:lstStyle/>
                    <a:p>
                      <a:endParaRPr lang="tr-TR" sz="140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1883380" y="4137052"/>
                <a:ext cx="2059858" cy="7669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tr-TR" sz="2400" i="1" smtClean="0">
                          <a:latin typeface="Cambria Math" panose="02040503050406030204" pitchFamily="18" charset="0"/>
                        </a:rPr>
                        <m:t>=</m:t>
                      </m:r>
                      <m:f>
                        <m:fPr>
                          <m:ctrlPr>
                            <a:rPr lang="tr-TR" sz="2400" i="1" smtClean="0">
                              <a:latin typeface="Cambria Math" panose="02040503050406030204" pitchFamily="18" charset="0"/>
                            </a:rPr>
                          </m:ctrlPr>
                        </m:fPr>
                        <m:num>
                          <m:r>
                            <m:rPr>
                              <m:sty m:val="p"/>
                            </m:rPr>
                            <a:rPr lang="en-US" sz="2400" b="0" i="0" smtClean="0">
                              <a:latin typeface="Cambria Math" panose="02040503050406030204" pitchFamily="18" charset="0"/>
                            </a:rPr>
                            <m:t>farkl</m:t>
                          </m:r>
                          <m:r>
                            <a:rPr lang="en-US" sz="2400" b="0" i="0" smtClean="0">
                              <a:latin typeface="Cambria Math" panose="02040503050406030204" pitchFamily="18" charset="0"/>
                            </a:rPr>
                            <m:t>ı</m:t>
                          </m:r>
                          <m:r>
                            <m:rPr>
                              <m:sty m:val="p"/>
                            </m:rPr>
                            <a:rPr lang="en-US" sz="2400" b="0" i="0" smtClean="0">
                              <a:latin typeface="Cambria Math" panose="02040503050406030204" pitchFamily="18" charset="0"/>
                            </a:rPr>
                            <m:t>l</m:t>
                          </m:r>
                          <m:r>
                            <a:rPr lang="en-US" sz="2400" b="0" i="0" smtClean="0">
                              <a:latin typeface="Cambria Math" panose="02040503050406030204" pitchFamily="18" charset="0"/>
                            </a:rPr>
                            <m:t>ı</m:t>
                          </m:r>
                          <m:r>
                            <m:rPr>
                              <m:sty m:val="p"/>
                            </m:rPr>
                            <a:rPr lang="en-US" sz="2400" b="0" i="0" smtClean="0">
                              <a:latin typeface="Cambria Math" panose="02040503050406030204" pitchFamily="18" charset="0"/>
                            </a:rPr>
                            <m:t>klar</m:t>
                          </m:r>
                        </m:num>
                        <m:den>
                          <m:r>
                            <m:rPr>
                              <m:sty m:val="p"/>
                            </m:rPr>
                            <a:rPr lang="en-US" sz="2400" b="0" i="0" smtClean="0">
                              <a:latin typeface="Cambria Math" panose="02040503050406030204" pitchFamily="18" charset="0"/>
                            </a:rPr>
                            <m:t>b</m:t>
                          </m:r>
                          <m:r>
                            <a:rPr lang="en-US" sz="2400" b="0" i="0" smtClean="0">
                              <a:latin typeface="Cambria Math" panose="02040503050406030204" pitchFamily="18" charset="0"/>
                            </a:rPr>
                            <m:t>ö</m:t>
                          </m:r>
                          <m:r>
                            <m:rPr>
                              <m:sty m:val="p"/>
                            </m:rPr>
                            <a:rPr lang="en-US" sz="2400" b="0" i="0" smtClean="0">
                              <a:latin typeface="Cambria Math" panose="02040503050406030204" pitchFamily="18" charset="0"/>
                            </a:rPr>
                            <m:t>lgeler</m:t>
                          </m:r>
                        </m:den>
                      </m:f>
                    </m:oMath>
                  </m:oMathPara>
                </a14:m>
                <a:endParaRPr lang="tr-TR" sz="2400" dirty="0">
                  <a:latin typeface="Bookman Old Style" panose="0205060405050502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883380" y="4137052"/>
                <a:ext cx="2059858" cy="766941"/>
              </a:xfrm>
              <a:prstGeom prst="rect">
                <a:avLst/>
              </a:prstGeom>
              <a:blipFill>
                <a:blip r:embed="rId3"/>
                <a:stretch>
                  <a:fillRect/>
                </a:stretch>
              </a:blipFill>
            </p:spPr>
            <p:txBody>
              <a:bodyPr/>
              <a:lstStyle/>
              <a:p>
                <a:r>
                  <a:rPr lang="tr-TR">
                    <a:noFill/>
                  </a:rPr>
                  <a:t> </a:t>
                </a:r>
              </a:p>
            </p:txBody>
          </p:sp>
        </mc:Fallback>
      </mc:AlternateContent>
      <p:sp>
        <p:nvSpPr>
          <p:cNvPr id="11" name="TextBox 10"/>
          <p:cNvSpPr txBox="1"/>
          <p:nvPr/>
        </p:nvSpPr>
        <p:spPr>
          <a:xfrm>
            <a:off x="514929" y="329198"/>
            <a:ext cx="4381328" cy="707886"/>
          </a:xfrm>
          <a:prstGeom prst="rect">
            <a:avLst/>
          </a:prstGeom>
          <a:noFill/>
        </p:spPr>
        <p:txBody>
          <a:bodyPr wrap="none" rtlCol="0">
            <a:spAutoFit/>
          </a:bodyPr>
          <a:lstStyle/>
          <a:p>
            <a:r>
              <a:rPr lang="tr-TR" sz="4000" b="1" dirty="0">
                <a:effectLst>
                  <a:outerShdw blurRad="38100" dist="38100" dir="2700000" algn="tl">
                    <a:srgbClr val="000000">
                      <a:alpha val="43137"/>
                    </a:srgbClr>
                  </a:outerShdw>
                </a:effectLst>
                <a:latin typeface="Bookman Old Style" panose="02050604050505020204" pitchFamily="18" charset="0"/>
              </a:rPr>
              <a:t>Nispi</a:t>
            </a:r>
            <a:r>
              <a:rPr lang="en-US" sz="4000" b="1" dirty="0">
                <a:effectLst>
                  <a:outerShdw blurRad="38100" dist="38100" dir="2700000" algn="tl">
                    <a:srgbClr val="000000">
                      <a:alpha val="43137"/>
                    </a:srgbClr>
                  </a:outerShdw>
                </a:effectLst>
                <a:latin typeface="Bookman Old Style" panose="02050604050505020204" pitchFamily="18" charset="0"/>
              </a:rPr>
              <a:t> (</a:t>
            </a:r>
            <a:r>
              <a:rPr lang="en-US" sz="4000" b="1" i="1" dirty="0">
                <a:effectLst>
                  <a:outerShdw blurRad="38100" dist="38100" dir="2700000" algn="tl">
                    <a:srgbClr val="000000">
                      <a:alpha val="43137"/>
                    </a:srgbClr>
                  </a:outerShdw>
                </a:effectLst>
                <a:latin typeface="Bookman Old Style" panose="02050604050505020204" pitchFamily="18" charset="0"/>
              </a:rPr>
              <a:t>p</a:t>
            </a:r>
            <a:r>
              <a:rPr lang="en-US" sz="4000" b="1" dirty="0">
                <a:effectLst>
                  <a:outerShdw blurRad="38100" dist="38100" dir="2700000" algn="tl">
                    <a:srgbClr val="000000">
                      <a:alpha val="43137"/>
                    </a:srgbClr>
                  </a:outerShdw>
                </a:effectLst>
                <a:latin typeface="Bookman Old Style" panose="02050604050505020204" pitchFamily="18" charset="0"/>
              </a:rPr>
              <a:t>) </a:t>
            </a:r>
            <a:r>
              <a:rPr lang="en-US" sz="4000" b="1" dirty="0" err="1">
                <a:effectLst>
                  <a:outerShdw blurRad="38100" dist="38100" dir="2700000" algn="tl">
                    <a:srgbClr val="000000">
                      <a:alpha val="43137"/>
                    </a:srgbClr>
                  </a:outerShdw>
                </a:effectLst>
                <a:latin typeface="Bookman Old Style" panose="02050604050505020204" pitchFamily="18" charset="0"/>
              </a:rPr>
              <a:t>Mesafe</a:t>
            </a:r>
            <a:endParaRPr lang="tr-TR" sz="4000" b="1" dirty="0">
              <a:effectLst>
                <a:outerShdw blurRad="38100" dist="38100" dir="2700000" algn="tl">
                  <a:srgbClr val="000000">
                    <a:alpha val="43137"/>
                  </a:srgbClr>
                </a:outerShdw>
              </a:effectLst>
              <a:latin typeface="Bookman Old Style" panose="02050604050505020204" pitchFamily="18" charset="0"/>
            </a:endParaRPr>
          </a:p>
        </p:txBody>
      </p:sp>
      <p:cxnSp>
        <p:nvCxnSpPr>
          <p:cNvPr id="12" name="Straight Connector 11"/>
          <p:cNvCxnSpPr/>
          <p:nvPr/>
        </p:nvCxnSpPr>
        <p:spPr>
          <a:xfrm>
            <a:off x="0" y="1385891"/>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Dikdörtgen 1">
            <a:extLst>
              <a:ext uri="{FF2B5EF4-FFF2-40B4-BE49-F238E27FC236}">
                <a16:creationId xmlns:a16="http://schemas.microsoft.com/office/drawing/2014/main" id="{52500EC6-A515-4453-8548-E806C72FC242}"/>
              </a:ext>
            </a:extLst>
          </p:cNvPr>
          <p:cNvSpPr/>
          <p:nvPr/>
        </p:nvSpPr>
        <p:spPr>
          <a:xfrm>
            <a:off x="217240" y="5753544"/>
            <a:ext cx="4783682" cy="461665"/>
          </a:xfrm>
          <a:prstGeom prst="rect">
            <a:avLst/>
          </a:prstGeom>
        </p:spPr>
        <p:txBody>
          <a:bodyPr wrap="none">
            <a:spAutoFit/>
          </a:bodyPr>
          <a:lstStyle/>
          <a:p>
            <a:r>
              <a:rPr lang="tr-TR" sz="2400" dirty="0">
                <a:effectLst>
                  <a:outerShdw blurRad="38100" dist="38100" dir="2700000" algn="tl">
                    <a:srgbClr val="000000">
                      <a:alpha val="43137"/>
                    </a:srgbClr>
                  </a:outerShdw>
                </a:effectLst>
                <a:latin typeface="Bookman Old Style" panose="02050604050505020204" pitchFamily="18" charset="0"/>
              </a:rPr>
              <a:t>paralel ve geri mutasyonlar???</a:t>
            </a:r>
          </a:p>
        </p:txBody>
      </p:sp>
    </p:spTree>
    <p:extLst>
      <p:ext uri="{BB962C8B-B14F-4D97-AF65-F5344CB8AC3E}">
        <p14:creationId xmlns:p14="http://schemas.microsoft.com/office/powerpoint/2010/main" val="2023886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432605"/>
            <a:ext cx="9139035" cy="646331"/>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https://www.ncbi.nlm.nih.gov/Class/NAWBIS/Modules/Phylogenetics</a:t>
            </a:r>
          </a:p>
          <a:p>
            <a:pPr algn="ctr"/>
            <a:endParaRPr lang="en-US" dirty="0">
              <a:latin typeface="Agency FB" panose="020B0503020202020204" pitchFamily="34" charset="0"/>
              <a:cs typeface="Arial" panose="020B0604020202020204" pitchFamily="34" charset="0"/>
            </a:endParaRPr>
          </a:p>
        </p:txBody>
      </p:sp>
      <p:cxnSp>
        <p:nvCxnSpPr>
          <p:cNvPr id="7" name="Straight Connector 6"/>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nvPr>
        </p:nvGraphicFramePr>
        <p:xfrm>
          <a:off x="1061913" y="1249608"/>
          <a:ext cx="2247900" cy="1854200"/>
        </p:xfrm>
        <a:graphic>
          <a:graphicData uri="http://schemas.openxmlformats.org/drawingml/2006/table">
            <a:tbl>
              <a:tblPr firstRow="1" bandRow="1">
                <a:tableStyleId>{5C22544A-7EE6-4342-B048-85BDC9FD1C3A}</a:tableStyleId>
              </a:tblPr>
              <a:tblGrid>
                <a:gridCol w="417830">
                  <a:extLst>
                    <a:ext uri="{9D8B030D-6E8A-4147-A177-3AD203B41FA5}">
                      <a16:colId xmlns:a16="http://schemas.microsoft.com/office/drawing/2014/main" val="20000"/>
                    </a:ext>
                  </a:extLst>
                </a:gridCol>
                <a:gridCol w="309880">
                  <a:extLst>
                    <a:ext uri="{9D8B030D-6E8A-4147-A177-3AD203B41FA5}">
                      <a16:colId xmlns:a16="http://schemas.microsoft.com/office/drawing/2014/main" val="20001"/>
                    </a:ext>
                  </a:extLst>
                </a:gridCol>
                <a:gridCol w="506730">
                  <a:extLst>
                    <a:ext uri="{9D8B030D-6E8A-4147-A177-3AD203B41FA5}">
                      <a16:colId xmlns:a16="http://schemas.microsoft.com/office/drawing/2014/main" val="20002"/>
                    </a:ext>
                  </a:extLst>
                </a:gridCol>
                <a:gridCol w="506730">
                  <a:extLst>
                    <a:ext uri="{9D8B030D-6E8A-4147-A177-3AD203B41FA5}">
                      <a16:colId xmlns:a16="http://schemas.microsoft.com/office/drawing/2014/main" val="20003"/>
                    </a:ext>
                  </a:extLst>
                </a:gridCol>
                <a:gridCol w="506730">
                  <a:extLst>
                    <a:ext uri="{9D8B030D-6E8A-4147-A177-3AD203B41FA5}">
                      <a16:colId xmlns:a16="http://schemas.microsoft.com/office/drawing/2014/main" val="20004"/>
                    </a:ext>
                  </a:extLst>
                </a:gridCol>
              </a:tblGrid>
              <a:tr h="370840">
                <a:tc>
                  <a:txBody>
                    <a:bodyPr/>
                    <a:lstStyle/>
                    <a:p>
                      <a:endParaRPr lang="tr-TR" sz="1400" dirty="0">
                        <a:latin typeface="Bookman Old Style" panose="02050604050505020204" pitchFamily="18" charset="0"/>
                      </a:endParaRPr>
                    </a:p>
                  </a:txBody>
                  <a:tcPr>
                    <a:solidFill>
                      <a:srgbClr val="00B050"/>
                    </a:solidFill>
                  </a:tcPr>
                </a:tc>
                <a:tc>
                  <a:txBody>
                    <a:bodyPr/>
                    <a:lstStyle/>
                    <a:p>
                      <a:r>
                        <a:rPr lang="en-US" sz="1400" dirty="0">
                          <a:solidFill>
                            <a:schemeClr val="tx1"/>
                          </a:solidFill>
                          <a:latin typeface="Bookman Old Style" panose="02050604050505020204" pitchFamily="18" charset="0"/>
                        </a:rPr>
                        <a:t>I</a:t>
                      </a:r>
                      <a:endParaRPr lang="tr-TR" sz="1400" dirty="0">
                        <a:solidFill>
                          <a:schemeClr val="tx1"/>
                        </a:solidFill>
                        <a:latin typeface="Bookman Old Style" panose="02050604050505020204" pitchFamily="18" charset="0"/>
                      </a:endParaRPr>
                    </a:p>
                  </a:txBody>
                  <a:tcPr>
                    <a:solidFill>
                      <a:srgbClr val="00B050"/>
                    </a:solidFill>
                  </a:tcPr>
                </a:tc>
                <a:tc>
                  <a:txBody>
                    <a:bodyPr/>
                    <a:lstStyle/>
                    <a:p>
                      <a:r>
                        <a:rPr lang="en-US" sz="1400" dirty="0">
                          <a:solidFill>
                            <a:schemeClr val="tx1"/>
                          </a:solidFill>
                          <a:latin typeface="Bookman Old Style" panose="02050604050505020204" pitchFamily="18" charset="0"/>
                        </a:rPr>
                        <a:t>II</a:t>
                      </a:r>
                      <a:endParaRPr lang="tr-TR" sz="1400" dirty="0">
                        <a:solidFill>
                          <a:schemeClr val="tx1"/>
                        </a:solidFill>
                        <a:latin typeface="Bookman Old Style" panose="02050604050505020204" pitchFamily="18" charset="0"/>
                      </a:endParaRPr>
                    </a:p>
                  </a:txBody>
                  <a:tcPr>
                    <a:solidFill>
                      <a:srgbClr val="00B050"/>
                    </a:solidFill>
                  </a:tcPr>
                </a:tc>
                <a:tc>
                  <a:txBody>
                    <a:bodyPr/>
                    <a:lstStyle/>
                    <a:p>
                      <a:r>
                        <a:rPr lang="en-US" sz="1400" dirty="0">
                          <a:solidFill>
                            <a:schemeClr val="tx1"/>
                          </a:solidFill>
                          <a:latin typeface="Bookman Old Style" panose="02050604050505020204" pitchFamily="18" charset="0"/>
                        </a:rPr>
                        <a:t>III</a:t>
                      </a:r>
                      <a:endParaRPr lang="tr-TR" sz="1400" dirty="0">
                        <a:solidFill>
                          <a:schemeClr val="tx1"/>
                        </a:solidFill>
                        <a:latin typeface="Bookman Old Style" panose="02050604050505020204" pitchFamily="18" charset="0"/>
                      </a:endParaRPr>
                    </a:p>
                  </a:txBody>
                  <a:tcPr>
                    <a:solidFill>
                      <a:srgbClr val="00B050"/>
                    </a:solidFill>
                  </a:tcPr>
                </a:tc>
                <a:tc>
                  <a:txBody>
                    <a:bodyPr/>
                    <a:lstStyle/>
                    <a:p>
                      <a:r>
                        <a:rPr lang="en-US" sz="1400" dirty="0">
                          <a:solidFill>
                            <a:schemeClr val="tx1"/>
                          </a:solidFill>
                          <a:latin typeface="Bookman Old Style" panose="02050604050505020204" pitchFamily="18" charset="0"/>
                        </a:rPr>
                        <a:t>IV</a:t>
                      </a:r>
                      <a:endParaRPr lang="tr-TR" sz="1400" dirty="0">
                        <a:solidFill>
                          <a:schemeClr val="tx1"/>
                        </a:solidFill>
                        <a:latin typeface="Bookman Old Style" panose="02050604050505020204" pitchFamily="18" charset="0"/>
                      </a:endParaRPr>
                    </a:p>
                  </a:txBody>
                  <a:tcPr>
                    <a:solidFill>
                      <a:srgbClr val="00B050"/>
                    </a:solidFill>
                  </a:tcPr>
                </a:tc>
                <a:extLst>
                  <a:ext uri="{0D108BD9-81ED-4DB2-BD59-A6C34878D82A}">
                    <a16:rowId xmlns:a16="http://schemas.microsoft.com/office/drawing/2014/main" val="10000"/>
                  </a:ext>
                </a:extLst>
              </a:tr>
              <a:tr h="370840">
                <a:tc>
                  <a:txBody>
                    <a:bodyPr/>
                    <a:lstStyle/>
                    <a:p>
                      <a:r>
                        <a:rPr lang="en-US" sz="1400" b="1" dirty="0">
                          <a:latin typeface="Bookman Old Style" panose="02050604050505020204" pitchFamily="18" charset="0"/>
                        </a:rPr>
                        <a:t>I</a:t>
                      </a:r>
                      <a:endParaRPr lang="tr-TR" sz="1400" b="1" dirty="0">
                        <a:latin typeface="Bookman Old Style" panose="02050604050505020204" pitchFamily="18" charset="0"/>
                      </a:endParaRPr>
                    </a:p>
                  </a:txBody>
                  <a:tcPr>
                    <a:solidFill>
                      <a:srgbClr val="00B050"/>
                    </a:solidFill>
                  </a:tcPr>
                </a:tc>
                <a:tc>
                  <a:txBody>
                    <a:bodyPr/>
                    <a:lstStyle/>
                    <a:p>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0,1</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0,4</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0,6</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1"/>
                  </a:ext>
                </a:extLst>
              </a:tr>
              <a:tr h="370840">
                <a:tc>
                  <a:txBody>
                    <a:bodyPr/>
                    <a:lstStyle/>
                    <a:p>
                      <a:r>
                        <a:rPr lang="en-US" sz="1400" b="1" dirty="0">
                          <a:latin typeface="Bookman Old Style" panose="02050604050505020204" pitchFamily="18" charset="0"/>
                        </a:rPr>
                        <a:t>II</a:t>
                      </a:r>
                      <a:endParaRPr lang="tr-TR" sz="1400" b="1" dirty="0">
                        <a:latin typeface="Bookman Old Style" panose="02050604050505020204" pitchFamily="18" charset="0"/>
                      </a:endParaRPr>
                    </a:p>
                  </a:txBody>
                  <a:tcPr>
                    <a:solidFill>
                      <a:srgbClr val="00B050"/>
                    </a:solidFill>
                  </a:tcPr>
                </a:tc>
                <a:tc>
                  <a:txBody>
                    <a:bodyPr/>
                    <a:lstStyle/>
                    <a:p>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0,5</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0,5</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2"/>
                  </a:ext>
                </a:extLst>
              </a:tr>
              <a:tr h="370840">
                <a:tc>
                  <a:txBody>
                    <a:bodyPr/>
                    <a:lstStyle/>
                    <a:p>
                      <a:r>
                        <a:rPr lang="en-US" sz="1400" b="1" dirty="0">
                          <a:latin typeface="Bookman Old Style" panose="02050604050505020204" pitchFamily="18" charset="0"/>
                        </a:rPr>
                        <a:t>III</a:t>
                      </a:r>
                      <a:endParaRPr lang="tr-TR" sz="1400" b="1" dirty="0">
                        <a:latin typeface="Bookman Old Style" panose="02050604050505020204" pitchFamily="18" charset="0"/>
                      </a:endParaRPr>
                    </a:p>
                  </a:txBody>
                  <a:tcPr>
                    <a:solidFill>
                      <a:srgbClr val="00B050"/>
                    </a:solidFill>
                  </a:tcPr>
                </a:tc>
                <a:tc>
                  <a:txBody>
                    <a:bodyPr/>
                    <a:lstStyle/>
                    <a:p>
                      <a:endParaRPr lang="tr-TR" sz="1400" dirty="0">
                        <a:latin typeface="Bookman Old Style" panose="02050604050505020204" pitchFamily="18" charset="0"/>
                      </a:endParaRPr>
                    </a:p>
                  </a:txBody>
                  <a:tcPr>
                    <a:noFill/>
                  </a:tcPr>
                </a:tc>
                <a:tc>
                  <a:txBody>
                    <a:bodyPr/>
                    <a:lstStyle/>
                    <a:p>
                      <a:endParaRPr lang="tr-TR" sz="140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0,6</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3"/>
                  </a:ext>
                </a:extLst>
              </a:tr>
              <a:tr h="370840">
                <a:tc>
                  <a:txBody>
                    <a:bodyPr/>
                    <a:lstStyle/>
                    <a:p>
                      <a:r>
                        <a:rPr lang="en-US" sz="1400" b="1" dirty="0">
                          <a:latin typeface="Bookman Old Style" panose="02050604050505020204" pitchFamily="18" charset="0"/>
                        </a:rPr>
                        <a:t>IV</a:t>
                      </a:r>
                      <a:endParaRPr lang="tr-TR" sz="1400" b="1" dirty="0">
                        <a:latin typeface="Bookman Old Style" panose="02050604050505020204" pitchFamily="18" charset="0"/>
                      </a:endParaRPr>
                    </a:p>
                  </a:txBody>
                  <a:tcPr>
                    <a:solidFill>
                      <a:srgbClr val="00B050"/>
                    </a:solidFill>
                  </a:tcPr>
                </a:tc>
                <a:tc>
                  <a:txBody>
                    <a:bodyPr/>
                    <a:lstStyle/>
                    <a:p>
                      <a:endParaRPr lang="tr-TR" sz="1400">
                        <a:latin typeface="Bookman Old Style" panose="02050604050505020204" pitchFamily="18" charset="0"/>
                      </a:endParaRPr>
                    </a:p>
                  </a:txBody>
                  <a:tcPr>
                    <a:noFill/>
                  </a:tcPr>
                </a:tc>
                <a:tc>
                  <a:txBody>
                    <a:bodyPr/>
                    <a:lstStyle/>
                    <a:p>
                      <a:endParaRPr lang="tr-TR" sz="1400">
                        <a:latin typeface="Bookman Old Style" panose="02050604050505020204" pitchFamily="18" charset="0"/>
                      </a:endParaRPr>
                    </a:p>
                  </a:txBody>
                  <a:tcPr>
                    <a:noFill/>
                  </a:tcPr>
                </a:tc>
                <a:tc>
                  <a:txBody>
                    <a:bodyPr/>
                    <a:lstStyle/>
                    <a:p>
                      <a:endParaRPr lang="tr-TR" sz="1400">
                        <a:latin typeface="Bookman Old Style" panose="02050604050505020204" pitchFamily="18" charset="0"/>
                      </a:endParaRPr>
                    </a:p>
                  </a:txBody>
                  <a:tcPr>
                    <a:noFill/>
                  </a:tcPr>
                </a:tc>
                <a:tc>
                  <a:txBody>
                    <a:bodyPr/>
                    <a:lstStyle/>
                    <a:p>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884888445"/>
              </p:ext>
            </p:extLst>
          </p:nvPr>
        </p:nvGraphicFramePr>
        <p:xfrm>
          <a:off x="1061913" y="3253977"/>
          <a:ext cx="4258946" cy="1483360"/>
        </p:xfrm>
        <a:graphic>
          <a:graphicData uri="http://schemas.openxmlformats.org/drawingml/2006/table">
            <a:tbl>
              <a:tblPr firstRow="1" bandRow="1">
                <a:tableStyleId>{5C22544A-7EE6-4342-B048-85BDC9FD1C3A}</a:tableStyleId>
              </a:tblPr>
              <a:tblGrid>
                <a:gridCol w="521018">
                  <a:extLst>
                    <a:ext uri="{9D8B030D-6E8A-4147-A177-3AD203B41FA5}">
                      <a16:colId xmlns:a16="http://schemas.microsoft.com/office/drawing/2014/main" val="20000"/>
                    </a:ext>
                  </a:extLst>
                </a:gridCol>
                <a:gridCol w="521018">
                  <a:extLst>
                    <a:ext uri="{9D8B030D-6E8A-4147-A177-3AD203B41FA5}">
                      <a16:colId xmlns:a16="http://schemas.microsoft.com/office/drawing/2014/main" val="20001"/>
                    </a:ext>
                  </a:extLst>
                </a:gridCol>
                <a:gridCol w="1608455">
                  <a:extLst>
                    <a:ext uri="{9D8B030D-6E8A-4147-A177-3AD203B41FA5}">
                      <a16:colId xmlns:a16="http://schemas.microsoft.com/office/drawing/2014/main" val="20002"/>
                    </a:ext>
                  </a:extLst>
                </a:gridCol>
                <a:gridCol w="1608455">
                  <a:extLst>
                    <a:ext uri="{9D8B030D-6E8A-4147-A177-3AD203B41FA5}">
                      <a16:colId xmlns:a16="http://schemas.microsoft.com/office/drawing/2014/main" val="20003"/>
                    </a:ext>
                  </a:extLst>
                </a:gridCol>
              </a:tblGrid>
              <a:tr h="370840">
                <a:tc>
                  <a:txBody>
                    <a:bodyPr/>
                    <a:lstStyle/>
                    <a:p>
                      <a:endParaRPr lang="tr-TR" sz="1400" dirty="0">
                        <a:latin typeface="Bookman Old Style" panose="02050604050505020204" pitchFamily="18" charset="0"/>
                      </a:endParaRPr>
                    </a:p>
                  </a:txBody>
                  <a:tcPr>
                    <a:solidFill>
                      <a:srgbClr val="FFFF00"/>
                    </a:solidFill>
                  </a:tcPr>
                </a:tc>
                <a:tc>
                  <a:txBody>
                    <a:bodyPr/>
                    <a:lstStyle/>
                    <a:p>
                      <a:pPr algn="ctr"/>
                      <a:r>
                        <a:rPr lang="en-US" sz="1400" dirty="0">
                          <a:solidFill>
                            <a:schemeClr val="tx1"/>
                          </a:solidFill>
                          <a:latin typeface="Bookman Old Style" panose="02050604050505020204" pitchFamily="18" charset="0"/>
                        </a:rPr>
                        <a:t>I-II</a:t>
                      </a:r>
                      <a:endParaRPr lang="tr-TR" sz="1400" dirty="0">
                        <a:solidFill>
                          <a:schemeClr val="tx1"/>
                        </a:solidFill>
                        <a:latin typeface="Bookman Old Style" panose="02050604050505020204" pitchFamily="18" charset="0"/>
                      </a:endParaRPr>
                    </a:p>
                  </a:txBody>
                  <a:tcPr>
                    <a:solidFill>
                      <a:srgbClr val="FFFF00"/>
                    </a:solidFill>
                  </a:tcPr>
                </a:tc>
                <a:tc>
                  <a:txBody>
                    <a:bodyPr/>
                    <a:lstStyle/>
                    <a:p>
                      <a:pPr algn="ctr"/>
                      <a:r>
                        <a:rPr lang="en-US" sz="1400" dirty="0">
                          <a:solidFill>
                            <a:schemeClr val="tx1"/>
                          </a:solidFill>
                          <a:latin typeface="Bookman Old Style" panose="02050604050505020204" pitchFamily="18" charset="0"/>
                        </a:rPr>
                        <a:t>III</a:t>
                      </a:r>
                      <a:endParaRPr lang="tr-TR" sz="1400" dirty="0">
                        <a:solidFill>
                          <a:schemeClr val="tx1"/>
                        </a:solidFill>
                        <a:latin typeface="Bookman Old Style" panose="02050604050505020204" pitchFamily="18" charset="0"/>
                      </a:endParaRPr>
                    </a:p>
                  </a:txBody>
                  <a:tcPr>
                    <a:solidFill>
                      <a:srgbClr val="FFFF00"/>
                    </a:solidFill>
                  </a:tcPr>
                </a:tc>
                <a:tc>
                  <a:txBody>
                    <a:bodyPr/>
                    <a:lstStyle/>
                    <a:p>
                      <a:pPr algn="ctr"/>
                      <a:r>
                        <a:rPr lang="en-US" sz="1400" dirty="0">
                          <a:solidFill>
                            <a:schemeClr val="tx1"/>
                          </a:solidFill>
                          <a:latin typeface="Bookman Old Style" panose="02050604050505020204" pitchFamily="18" charset="0"/>
                        </a:rPr>
                        <a:t>IV</a:t>
                      </a:r>
                      <a:endParaRPr lang="tr-TR" sz="1400" dirty="0">
                        <a:solidFill>
                          <a:schemeClr val="tx1"/>
                        </a:solidFill>
                        <a:latin typeface="Bookman Old Style" panose="02050604050505020204" pitchFamily="18" charset="0"/>
                      </a:endParaRPr>
                    </a:p>
                  </a:txBody>
                  <a:tcPr>
                    <a:solidFill>
                      <a:srgbClr val="FFFF00"/>
                    </a:solidFill>
                  </a:tcPr>
                </a:tc>
                <a:extLst>
                  <a:ext uri="{0D108BD9-81ED-4DB2-BD59-A6C34878D82A}">
                    <a16:rowId xmlns:a16="http://schemas.microsoft.com/office/drawing/2014/main" val="10000"/>
                  </a:ext>
                </a:extLst>
              </a:tr>
              <a:tr h="370840">
                <a:tc>
                  <a:txBody>
                    <a:bodyPr/>
                    <a:lstStyle/>
                    <a:p>
                      <a:r>
                        <a:rPr lang="en-US" sz="1400" b="1" dirty="0">
                          <a:latin typeface="Bookman Old Style" panose="02050604050505020204" pitchFamily="18" charset="0"/>
                        </a:rPr>
                        <a:t>I-II</a:t>
                      </a:r>
                      <a:endParaRPr lang="tr-TR" sz="1400" b="1" dirty="0">
                        <a:latin typeface="Bookman Old Style" panose="02050604050505020204" pitchFamily="18" charset="0"/>
                      </a:endParaRPr>
                    </a:p>
                  </a:txBody>
                  <a:tcPr>
                    <a:solidFill>
                      <a:srgbClr val="FFFF00"/>
                    </a:solidFill>
                  </a:tcPr>
                </a:tc>
                <a:tc>
                  <a:txBody>
                    <a:bodyPr/>
                    <a:lstStyle/>
                    <a:p>
                      <a:pPr algn="ctr"/>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pPr algn="ctr"/>
                      <a:r>
                        <a:rPr lang="en-US" sz="1100" dirty="0">
                          <a:latin typeface="Bookman Old Style" panose="02050604050505020204" pitchFamily="18" charset="0"/>
                        </a:rPr>
                        <a:t>(0,4+0,5)</a:t>
                      </a:r>
                      <a:r>
                        <a:rPr lang="tr-TR" sz="1100" dirty="0">
                          <a:latin typeface="Bookman Old Style" panose="02050604050505020204" pitchFamily="18" charset="0"/>
                        </a:rPr>
                        <a:t>/</a:t>
                      </a:r>
                      <a:r>
                        <a:rPr lang="en-US" sz="1100" dirty="0">
                          <a:latin typeface="Bookman Old Style" panose="02050604050505020204" pitchFamily="18" charset="0"/>
                        </a:rPr>
                        <a:t>2=</a:t>
                      </a:r>
                      <a:r>
                        <a:rPr lang="en-US" sz="1400" dirty="0">
                          <a:latin typeface="Bookman Old Style" panose="02050604050505020204" pitchFamily="18" charset="0"/>
                        </a:rPr>
                        <a:t>0,45</a:t>
                      </a:r>
                      <a:endParaRPr lang="tr-TR" sz="1400" dirty="0">
                        <a:latin typeface="Bookman Old Style" panose="02050604050505020204" pitchFamily="18" charset="0"/>
                      </a:endParaRPr>
                    </a:p>
                  </a:txBody>
                  <a:tcPr>
                    <a:noFill/>
                  </a:tcPr>
                </a:tc>
                <a:tc>
                  <a:txBody>
                    <a:bodyPr/>
                    <a:lstStyle/>
                    <a:p>
                      <a:pPr algn="ctr"/>
                      <a:r>
                        <a:rPr lang="en-US" sz="1100" dirty="0">
                          <a:latin typeface="Bookman Old Style" panose="02050604050505020204" pitchFamily="18" charset="0"/>
                        </a:rPr>
                        <a:t>(0,6+0,5)</a:t>
                      </a:r>
                      <a:r>
                        <a:rPr lang="tr-TR" sz="1100" dirty="0">
                          <a:latin typeface="Bookman Old Style" panose="02050604050505020204" pitchFamily="18" charset="0"/>
                        </a:rPr>
                        <a:t>/</a:t>
                      </a:r>
                      <a:r>
                        <a:rPr lang="en-US" sz="1100" dirty="0">
                          <a:latin typeface="Bookman Old Style" panose="02050604050505020204" pitchFamily="18" charset="0"/>
                        </a:rPr>
                        <a:t>2=</a:t>
                      </a:r>
                      <a:r>
                        <a:rPr lang="en-US" sz="1400" dirty="0">
                          <a:latin typeface="Bookman Old Style" panose="02050604050505020204" pitchFamily="18" charset="0"/>
                        </a:rPr>
                        <a:t>0,55</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1"/>
                  </a:ext>
                </a:extLst>
              </a:tr>
              <a:tr h="370840">
                <a:tc>
                  <a:txBody>
                    <a:bodyPr/>
                    <a:lstStyle/>
                    <a:p>
                      <a:r>
                        <a:rPr lang="en-US" sz="1400" b="1" dirty="0">
                          <a:latin typeface="Bookman Old Style" panose="02050604050505020204" pitchFamily="18" charset="0"/>
                        </a:rPr>
                        <a:t>III</a:t>
                      </a:r>
                      <a:endParaRPr lang="tr-TR" sz="1400" b="1" dirty="0">
                        <a:latin typeface="Bookman Old Style" panose="02050604050505020204" pitchFamily="18" charset="0"/>
                      </a:endParaRPr>
                    </a:p>
                  </a:txBody>
                  <a:tcPr>
                    <a:solidFill>
                      <a:srgbClr val="FFFF00"/>
                    </a:solidFill>
                  </a:tcPr>
                </a:tc>
                <a:tc>
                  <a:txBody>
                    <a:bodyPr/>
                    <a:lstStyle/>
                    <a:p>
                      <a:pPr algn="ct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0,6</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2"/>
                  </a:ext>
                </a:extLst>
              </a:tr>
              <a:tr h="370840">
                <a:tc>
                  <a:txBody>
                    <a:bodyPr/>
                    <a:lstStyle/>
                    <a:p>
                      <a:r>
                        <a:rPr lang="en-US" sz="1400" b="1" dirty="0">
                          <a:latin typeface="Bookman Old Style" panose="02050604050505020204" pitchFamily="18" charset="0"/>
                        </a:rPr>
                        <a:t>IV</a:t>
                      </a:r>
                      <a:endParaRPr lang="tr-TR" sz="1400" b="1" dirty="0">
                        <a:latin typeface="Bookman Old Style" panose="02050604050505020204" pitchFamily="18" charset="0"/>
                      </a:endParaRPr>
                    </a:p>
                  </a:txBody>
                  <a:tcPr>
                    <a:solidFill>
                      <a:srgbClr val="FFFF00"/>
                    </a:solidFill>
                  </a:tcPr>
                </a:tc>
                <a:tc>
                  <a:txBody>
                    <a:bodyPr/>
                    <a:lstStyle/>
                    <a:p>
                      <a:pPr algn="ctr"/>
                      <a:endParaRPr lang="tr-TR" sz="1400" dirty="0">
                        <a:latin typeface="Bookman Old Style" panose="02050604050505020204" pitchFamily="18" charset="0"/>
                      </a:endParaRPr>
                    </a:p>
                  </a:txBody>
                  <a:tcPr>
                    <a:noFill/>
                  </a:tcPr>
                </a:tc>
                <a:tc>
                  <a:txBody>
                    <a:bodyPr/>
                    <a:lstStyle/>
                    <a:p>
                      <a:pPr algn="ct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94335014"/>
              </p:ext>
            </p:extLst>
          </p:nvPr>
        </p:nvGraphicFramePr>
        <p:xfrm>
          <a:off x="1032530" y="4876440"/>
          <a:ext cx="3279140" cy="1112520"/>
        </p:xfrm>
        <a:graphic>
          <a:graphicData uri="http://schemas.openxmlformats.org/drawingml/2006/table">
            <a:tbl>
              <a:tblPr firstRow="1" bandRow="1">
                <a:tableStyleId>{5C22544A-7EE6-4342-B048-85BDC9FD1C3A}</a:tableStyleId>
              </a:tblPr>
              <a:tblGrid>
                <a:gridCol w="798830">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681480">
                  <a:extLst>
                    <a:ext uri="{9D8B030D-6E8A-4147-A177-3AD203B41FA5}">
                      <a16:colId xmlns:a16="http://schemas.microsoft.com/office/drawing/2014/main" val="20002"/>
                    </a:ext>
                  </a:extLst>
                </a:gridCol>
              </a:tblGrid>
              <a:tr h="370840">
                <a:tc>
                  <a:txBody>
                    <a:bodyPr/>
                    <a:lstStyle/>
                    <a:p>
                      <a:endParaRPr lang="tr-TR" sz="1400" dirty="0">
                        <a:latin typeface="Bookman Old Style" panose="02050604050505020204" pitchFamily="18" charset="0"/>
                      </a:endParaRPr>
                    </a:p>
                  </a:txBody>
                  <a:tcPr>
                    <a:solidFill>
                      <a:srgbClr val="00B0F0"/>
                    </a:solidFill>
                  </a:tcPr>
                </a:tc>
                <a:tc>
                  <a:txBody>
                    <a:bodyPr/>
                    <a:lstStyle/>
                    <a:p>
                      <a:pPr algn="ctr"/>
                      <a:r>
                        <a:rPr lang="en-US" sz="1400" dirty="0">
                          <a:solidFill>
                            <a:schemeClr val="tx1"/>
                          </a:solidFill>
                          <a:latin typeface="Bookman Old Style" panose="02050604050505020204" pitchFamily="18" charset="0"/>
                        </a:rPr>
                        <a:t>I-II-III</a:t>
                      </a:r>
                      <a:endParaRPr lang="tr-TR" sz="1400" dirty="0">
                        <a:solidFill>
                          <a:schemeClr val="tx1"/>
                        </a:solidFill>
                        <a:latin typeface="Bookman Old Style" panose="02050604050505020204" pitchFamily="18" charset="0"/>
                      </a:endParaRPr>
                    </a:p>
                  </a:txBody>
                  <a:tcPr>
                    <a:solidFill>
                      <a:srgbClr val="00B0F0"/>
                    </a:solidFill>
                  </a:tcPr>
                </a:tc>
                <a:tc>
                  <a:txBody>
                    <a:bodyPr/>
                    <a:lstStyle/>
                    <a:p>
                      <a:pPr algn="ctr"/>
                      <a:r>
                        <a:rPr lang="en-US" sz="1400" dirty="0">
                          <a:solidFill>
                            <a:schemeClr val="tx1"/>
                          </a:solidFill>
                          <a:latin typeface="Bookman Old Style" panose="02050604050505020204" pitchFamily="18" charset="0"/>
                        </a:rPr>
                        <a:t>IV</a:t>
                      </a:r>
                      <a:endParaRPr lang="tr-TR" sz="1400" dirty="0">
                        <a:solidFill>
                          <a:schemeClr val="tx1"/>
                        </a:solidFill>
                        <a:latin typeface="Bookman Old Style" panose="02050604050505020204" pitchFamily="18" charset="0"/>
                      </a:endParaRPr>
                    </a:p>
                  </a:txBody>
                  <a:tcPr>
                    <a:solidFill>
                      <a:srgbClr val="00B0F0"/>
                    </a:solidFill>
                  </a:tcPr>
                </a:tc>
                <a:extLst>
                  <a:ext uri="{0D108BD9-81ED-4DB2-BD59-A6C34878D82A}">
                    <a16:rowId xmlns:a16="http://schemas.microsoft.com/office/drawing/2014/main" val="10000"/>
                  </a:ext>
                </a:extLst>
              </a:tr>
              <a:tr h="370840">
                <a:tc>
                  <a:txBody>
                    <a:bodyPr/>
                    <a:lstStyle/>
                    <a:p>
                      <a:r>
                        <a:rPr lang="en-US" sz="1400" b="1" dirty="0">
                          <a:latin typeface="Bookman Old Style" panose="02050604050505020204" pitchFamily="18" charset="0"/>
                        </a:rPr>
                        <a:t>I-II-III</a:t>
                      </a:r>
                      <a:endParaRPr lang="tr-TR" sz="1400" b="1" dirty="0">
                        <a:latin typeface="Bookman Old Style" panose="02050604050505020204" pitchFamily="18" charset="0"/>
                      </a:endParaRPr>
                    </a:p>
                  </a:txBody>
                  <a:tcPr>
                    <a:solidFill>
                      <a:srgbClr val="00B0F0"/>
                    </a:solidFill>
                  </a:tcPr>
                </a:tc>
                <a:tc>
                  <a:txBody>
                    <a:bodyPr/>
                    <a:lstStyle/>
                    <a:p>
                      <a:pPr algn="ctr"/>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tc>
                  <a:txBody>
                    <a:bodyPr/>
                    <a:lstStyle/>
                    <a:p>
                      <a:pPr algn="ctr"/>
                      <a:r>
                        <a:rPr lang="en-US" sz="1100" dirty="0">
                          <a:latin typeface="Bookman Old Style" panose="02050604050505020204" pitchFamily="18" charset="0"/>
                        </a:rPr>
                        <a:t>(0,55+0,6)</a:t>
                      </a:r>
                      <a:r>
                        <a:rPr lang="tr-TR" sz="1100" dirty="0">
                          <a:latin typeface="Bookman Old Style" panose="02050604050505020204" pitchFamily="18" charset="0"/>
                        </a:rPr>
                        <a:t>/</a:t>
                      </a:r>
                      <a:r>
                        <a:rPr lang="en-US" sz="1100" dirty="0">
                          <a:latin typeface="Bookman Old Style" panose="02050604050505020204" pitchFamily="18" charset="0"/>
                        </a:rPr>
                        <a:t>2=</a:t>
                      </a:r>
                      <a:r>
                        <a:rPr lang="en-US" sz="1400" dirty="0">
                          <a:latin typeface="Bookman Old Style" panose="02050604050505020204" pitchFamily="18" charset="0"/>
                        </a:rPr>
                        <a:t>0,575</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1"/>
                  </a:ext>
                </a:extLst>
              </a:tr>
              <a:tr h="370840">
                <a:tc>
                  <a:txBody>
                    <a:bodyPr/>
                    <a:lstStyle/>
                    <a:p>
                      <a:r>
                        <a:rPr lang="en-US" sz="1400" b="1" dirty="0">
                          <a:latin typeface="Bookman Old Style" panose="02050604050505020204" pitchFamily="18" charset="0"/>
                        </a:rPr>
                        <a:t>IV</a:t>
                      </a:r>
                      <a:endParaRPr lang="tr-TR" sz="1400" b="1" dirty="0">
                        <a:latin typeface="Bookman Old Style" panose="02050604050505020204" pitchFamily="18" charset="0"/>
                      </a:endParaRPr>
                    </a:p>
                  </a:txBody>
                  <a:tcPr>
                    <a:solidFill>
                      <a:srgbClr val="00B0F0"/>
                    </a:solidFill>
                  </a:tcPr>
                </a:tc>
                <a:tc>
                  <a:txBody>
                    <a:bodyPr/>
                    <a:lstStyle/>
                    <a:p>
                      <a:pPr algn="ctr"/>
                      <a:endParaRPr lang="tr-TR" sz="1400" dirty="0">
                        <a:latin typeface="Bookman Old Style" panose="02050604050505020204" pitchFamily="18" charset="0"/>
                      </a:endParaRPr>
                    </a:p>
                  </a:txBody>
                  <a:tcPr>
                    <a:noFill/>
                  </a:tcPr>
                </a:tc>
                <a:tc>
                  <a:txBody>
                    <a:bodyPr/>
                    <a:lstStyle/>
                    <a:p>
                      <a:pPr algn="ctr"/>
                      <a:r>
                        <a:rPr lang="en-US" sz="1400" dirty="0">
                          <a:latin typeface="Bookman Old Style" panose="02050604050505020204" pitchFamily="18" charset="0"/>
                        </a:rPr>
                        <a:t>-</a:t>
                      </a:r>
                      <a:endParaRPr lang="tr-TR" sz="1400" dirty="0">
                        <a:latin typeface="Bookman Old Style" panose="02050604050505020204" pitchFamily="18" charset="0"/>
                      </a:endParaRPr>
                    </a:p>
                  </a:txBody>
                  <a:tcPr>
                    <a:noFill/>
                  </a:tcPr>
                </a:tc>
                <a:extLst>
                  <a:ext uri="{0D108BD9-81ED-4DB2-BD59-A6C34878D82A}">
                    <a16:rowId xmlns:a16="http://schemas.microsoft.com/office/drawing/2014/main" val="10002"/>
                  </a:ext>
                </a:extLst>
              </a:tr>
            </a:tbl>
          </a:graphicData>
        </a:graphic>
      </p:graphicFrame>
      <p:sp>
        <p:nvSpPr>
          <p:cNvPr id="11" name="TextBox 10"/>
          <p:cNvSpPr txBox="1"/>
          <p:nvPr/>
        </p:nvSpPr>
        <p:spPr>
          <a:xfrm>
            <a:off x="38910" y="179666"/>
            <a:ext cx="9144000" cy="784830"/>
          </a:xfrm>
          <a:prstGeom prst="rect">
            <a:avLst/>
          </a:prstGeom>
          <a:noFill/>
        </p:spPr>
        <p:txBody>
          <a:bodyPr wrap="square" rtlCol="0">
            <a:spAutoFit/>
          </a:bodyPr>
          <a:lstStyle/>
          <a:p>
            <a:r>
              <a:rPr lang="en-US" sz="2500" b="1" dirty="0" err="1">
                <a:effectLst>
                  <a:outerShdw blurRad="38100" dist="38100" dir="2700000" algn="tl">
                    <a:srgbClr val="000000">
                      <a:alpha val="43137"/>
                    </a:srgbClr>
                  </a:outerShdw>
                </a:effectLst>
                <a:latin typeface="Bookman Old Style" panose="02050604050505020204" pitchFamily="18" charset="0"/>
              </a:rPr>
              <a:t>Aritmetik</a:t>
            </a:r>
            <a:r>
              <a:rPr lang="en-US" sz="2500" b="1" dirty="0">
                <a:effectLst>
                  <a:outerShdw blurRad="38100" dist="38100" dir="2700000" algn="tl">
                    <a:srgbClr val="000000">
                      <a:alpha val="43137"/>
                    </a:srgbClr>
                  </a:outerShdw>
                </a:effectLst>
                <a:latin typeface="Bookman Old Style" panose="02050604050505020204" pitchFamily="18" charset="0"/>
              </a:rPr>
              <a:t> </a:t>
            </a:r>
            <a:r>
              <a:rPr lang="en-US" sz="2500" b="1" dirty="0" err="1">
                <a:effectLst>
                  <a:outerShdw blurRad="38100" dist="38100" dir="2700000" algn="tl">
                    <a:srgbClr val="000000">
                      <a:alpha val="43137"/>
                    </a:srgbClr>
                  </a:outerShdw>
                </a:effectLst>
                <a:latin typeface="Bookman Old Style" panose="02050604050505020204" pitchFamily="18" charset="0"/>
              </a:rPr>
              <a:t>Ortalamalı</a:t>
            </a:r>
            <a:r>
              <a:rPr lang="en-US" sz="2500" b="1" dirty="0">
                <a:effectLst>
                  <a:outerShdw blurRad="38100" dist="38100" dir="2700000" algn="tl">
                    <a:srgbClr val="000000">
                      <a:alpha val="43137"/>
                    </a:srgbClr>
                  </a:outerShdw>
                </a:effectLst>
                <a:latin typeface="Bookman Old Style" panose="02050604050505020204" pitchFamily="18" charset="0"/>
              </a:rPr>
              <a:t> </a:t>
            </a:r>
            <a:r>
              <a:rPr lang="en-US" sz="2500" b="1" dirty="0" err="1">
                <a:effectLst>
                  <a:outerShdw blurRad="38100" dist="38100" dir="2700000" algn="tl">
                    <a:srgbClr val="000000">
                      <a:alpha val="43137"/>
                    </a:srgbClr>
                  </a:outerShdw>
                </a:effectLst>
                <a:latin typeface="Bookman Old Style" panose="02050604050505020204" pitchFamily="18" charset="0"/>
              </a:rPr>
              <a:t>Tartılmamış</a:t>
            </a:r>
            <a:r>
              <a:rPr lang="en-US" sz="2500" b="1" dirty="0">
                <a:effectLst>
                  <a:outerShdw blurRad="38100" dist="38100" dir="2700000" algn="tl">
                    <a:srgbClr val="000000">
                      <a:alpha val="43137"/>
                    </a:srgbClr>
                  </a:outerShdw>
                </a:effectLst>
                <a:latin typeface="Bookman Old Style" panose="02050604050505020204" pitchFamily="18" charset="0"/>
              </a:rPr>
              <a:t> </a:t>
            </a:r>
            <a:r>
              <a:rPr lang="en-US" sz="2500" b="1" dirty="0" err="1">
                <a:effectLst>
                  <a:outerShdw blurRad="38100" dist="38100" dir="2700000" algn="tl">
                    <a:srgbClr val="000000">
                      <a:alpha val="43137"/>
                    </a:srgbClr>
                  </a:outerShdw>
                </a:effectLst>
                <a:latin typeface="Bookman Old Style" panose="02050604050505020204" pitchFamily="18" charset="0"/>
              </a:rPr>
              <a:t>İkili</a:t>
            </a:r>
            <a:r>
              <a:rPr lang="en-US" sz="2500" b="1" dirty="0">
                <a:effectLst>
                  <a:outerShdw blurRad="38100" dist="38100" dir="2700000" algn="tl">
                    <a:srgbClr val="000000">
                      <a:alpha val="43137"/>
                    </a:srgbClr>
                  </a:outerShdw>
                </a:effectLst>
                <a:latin typeface="Bookman Old Style" panose="02050604050505020204" pitchFamily="18" charset="0"/>
              </a:rPr>
              <a:t> </a:t>
            </a:r>
            <a:r>
              <a:rPr lang="en-US" sz="2500" b="1" dirty="0" err="1">
                <a:effectLst>
                  <a:outerShdw blurRad="38100" dist="38100" dir="2700000" algn="tl">
                    <a:srgbClr val="000000">
                      <a:alpha val="43137"/>
                    </a:srgbClr>
                  </a:outerShdw>
                </a:effectLst>
                <a:latin typeface="Bookman Old Style" panose="02050604050505020204" pitchFamily="18" charset="0"/>
              </a:rPr>
              <a:t>Grup</a:t>
            </a:r>
            <a:r>
              <a:rPr lang="en-US" sz="2500" b="1" dirty="0">
                <a:effectLst>
                  <a:outerShdw blurRad="38100" dist="38100" dir="2700000" algn="tl">
                    <a:srgbClr val="000000">
                      <a:alpha val="43137"/>
                    </a:srgbClr>
                  </a:outerShdw>
                </a:effectLst>
                <a:latin typeface="Bookman Old Style" panose="02050604050505020204" pitchFamily="18" charset="0"/>
              </a:rPr>
              <a:t> </a:t>
            </a:r>
            <a:r>
              <a:rPr lang="en-US" sz="2500" b="1" dirty="0" err="1">
                <a:effectLst>
                  <a:outerShdw blurRad="38100" dist="38100" dir="2700000" algn="tl">
                    <a:srgbClr val="000000">
                      <a:alpha val="43137"/>
                    </a:srgbClr>
                  </a:outerShdw>
                </a:effectLst>
                <a:latin typeface="Bookman Old Style" panose="02050604050505020204" pitchFamily="18" charset="0"/>
              </a:rPr>
              <a:t>Yöntemi</a:t>
            </a:r>
            <a:endParaRPr lang="en-US" sz="2500" b="1" dirty="0">
              <a:effectLst>
                <a:outerShdw blurRad="38100" dist="38100" dir="2700000" algn="tl">
                  <a:srgbClr val="000000">
                    <a:alpha val="43137"/>
                  </a:srgbClr>
                </a:outerShdw>
              </a:effectLst>
              <a:latin typeface="Bookman Old Style" panose="02050604050505020204" pitchFamily="18" charset="0"/>
            </a:endParaRPr>
          </a:p>
          <a:p>
            <a:r>
              <a:rPr lang="en-US" sz="2000" b="1" dirty="0">
                <a:solidFill>
                  <a:schemeClr val="bg1">
                    <a:lumMod val="65000"/>
                  </a:schemeClr>
                </a:solidFill>
                <a:effectLst>
                  <a:outerShdw blurRad="38100" dist="38100" dir="2700000" algn="tl">
                    <a:srgbClr val="000000">
                      <a:alpha val="43137"/>
                    </a:srgbClr>
                  </a:outerShdw>
                </a:effectLst>
                <a:latin typeface="Bookman Old Style" panose="02050604050505020204" pitchFamily="18" charset="0"/>
              </a:rPr>
              <a:t>Unweighted Pair Group Method with Arithmetic Mean (</a:t>
            </a:r>
            <a:r>
              <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rPr>
              <a:t>UPGMA</a:t>
            </a:r>
            <a:r>
              <a:rPr lang="en-US" sz="2000" b="1" dirty="0">
                <a:solidFill>
                  <a:schemeClr val="bg1">
                    <a:lumMod val="65000"/>
                  </a:schemeClr>
                </a:solidFill>
                <a:effectLst>
                  <a:outerShdw blurRad="38100" dist="38100" dir="2700000" algn="tl">
                    <a:srgbClr val="000000">
                      <a:alpha val="43137"/>
                    </a:srgbClr>
                  </a:outerShdw>
                </a:effectLst>
                <a:latin typeface="Bookman Old Style" panose="02050604050505020204" pitchFamily="18" charset="0"/>
              </a:rPr>
              <a:t>)</a:t>
            </a:r>
            <a:endParaRPr lang="tr-TR" sz="2000" b="1" dirty="0">
              <a:solidFill>
                <a:schemeClr val="bg1">
                  <a:lumMod val="65000"/>
                </a:schemeClr>
              </a:solidFill>
              <a:effectLst>
                <a:outerShdw blurRad="38100" dist="38100" dir="2700000" algn="tl">
                  <a:srgbClr val="000000">
                    <a:alpha val="43137"/>
                  </a:srgbClr>
                </a:outerShdw>
              </a:effectLst>
              <a:latin typeface="Bookman Old Style" panose="02050604050505020204" pitchFamily="18" charset="0"/>
            </a:endParaRPr>
          </a:p>
        </p:txBody>
      </p:sp>
      <p:cxnSp>
        <p:nvCxnSpPr>
          <p:cNvPr id="3" name="Straight Connector 2"/>
          <p:cNvCxnSpPr/>
          <p:nvPr/>
        </p:nvCxnSpPr>
        <p:spPr>
          <a:xfrm>
            <a:off x="3968770" y="2282372"/>
            <a:ext cx="1168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68770" y="1847398"/>
            <a:ext cx="0" cy="4540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118914" y="1847398"/>
            <a:ext cx="0" cy="4540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844695" y="1486870"/>
            <a:ext cx="245580" cy="369332"/>
          </a:xfrm>
          <a:prstGeom prst="rect">
            <a:avLst/>
          </a:prstGeom>
        </p:spPr>
        <p:txBody>
          <a:bodyPr wrap="none">
            <a:spAutoFit/>
          </a:bodyPr>
          <a:lstStyle/>
          <a:p>
            <a:r>
              <a:rPr lang="en-US" b="1" dirty="0">
                <a:effectLst>
                  <a:outerShdw blurRad="38100" dist="38100" dir="2700000" algn="tl">
                    <a:srgbClr val="000000">
                      <a:alpha val="43137"/>
                    </a:srgbClr>
                  </a:outerShdw>
                </a:effectLst>
              </a:rPr>
              <a:t>I</a:t>
            </a:r>
            <a:endParaRPr lang="tr-TR" dirty="0"/>
          </a:p>
        </p:txBody>
      </p:sp>
      <p:sp>
        <p:nvSpPr>
          <p:cNvPr id="17" name="Rectangle 16"/>
          <p:cNvSpPr/>
          <p:nvPr/>
        </p:nvSpPr>
        <p:spPr>
          <a:xfrm>
            <a:off x="4966144" y="1490965"/>
            <a:ext cx="306494" cy="369332"/>
          </a:xfrm>
          <a:prstGeom prst="rect">
            <a:avLst/>
          </a:prstGeom>
        </p:spPr>
        <p:txBody>
          <a:bodyPr wrap="none">
            <a:spAutoFit/>
          </a:bodyPr>
          <a:lstStyle/>
          <a:p>
            <a:r>
              <a:rPr lang="en-US" b="1" dirty="0">
                <a:effectLst>
                  <a:outerShdw blurRad="38100" dist="38100" dir="2700000" algn="tl">
                    <a:srgbClr val="000000">
                      <a:alpha val="43137"/>
                    </a:srgbClr>
                  </a:outerShdw>
                </a:effectLst>
              </a:rPr>
              <a:t>II</a:t>
            </a:r>
            <a:endParaRPr lang="tr-TR" dirty="0"/>
          </a:p>
        </p:txBody>
      </p:sp>
      <p:sp>
        <p:nvSpPr>
          <p:cNvPr id="18" name="Rectangle 17"/>
          <p:cNvSpPr/>
          <p:nvPr/>
        </p:nvSpPr>
        <p:spPr>
          <a:xfrm>
            <a:off x="4244207" y="1893990"/>
            <a:ext cx="595035" cy="369332"/>
          </a:xfrm>
          <a:prstGeom prst="rect">
            <a:avLst/>
          </a:prstGeom>
        </p:spPr>
        <p:txBody>
          <a:bodyPr wrap="none">
            <a:spAutoFit/>
          </a:bodyPr>
          <a:lstStyle/>
          <a:p>
            <a:r>
              <a:rPr lang="en-US" b="1" dirty="0">
                <a:effectLst>
                  <a:outerShdw blurRad="38100" dist="38100" dir="2700000" algn="tl">
                    <a:srgbClr val="000000">
                      <a:alpha val="43137"/>
                    </a:srgbClr>
                  </a:outerShdw>
                </a:effectLst>
              </a:rPr>
              <a:t>0,05</a:t>
            </a:r>
            <a:endParaRPr lang="tr-TR" dirty="0"/>
          </a:p>
        </p:txBody>
      </p:sp>
      <p:cxnSp>
        <p:nvCxnSpPr>
          <p:cNvPr id="19" name="Straight Connector 18"/>
          <p:cNvCxnSpPr/>
          <p:nvPr/>
        </p:nvCxnSpPr>
        <p:spPr>
          <a:xfrm>
            <a:off x="5643915" y="3999591"/>
            <a:ext cx="1168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643915" y="3564617"/>
            <a:ext cx="0" cy="4540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794059" y="3564617"/>
            <a:ext cx="0" cy="4540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519840" y="3206470"/>
            <a:ext cx="245580" cy="369332"/>
          </a:xfrm>
          <a:prstGeom prst="rect">
            <a:avLst/>
          </a:prstGeom>
        </p:spPr>
        <p:txBody>
          <a:bodyPr wrap="none">
            <a:spAutoFit/>
          </a:bodyPr>
          <a:lstStyle/>
          <a:p>
            <a:r>
              <a:rPr lang="en-US" b="1" dirty="0">
                <a:effectLst>
                  <a:outerShdw blurRad="38100" dist="38100" dir="2700000" algn="tl">
                    <a:srgbClr val="000000">
                      <a:alpha val="43137"/>
                    </a:srgbClr>
                  </a:outerShdw>
                </a:effectLst>
              </a:rPr>
              <a:t>I</a:t>
            </a:r>
            <a:endParaRPr lang="tr-TR" dirty="0"/>
          </a:p>
        </p:txBody>
      </p:sp>
      <p:sp>
        <p:nvSpPr>
          <p:cNvPr id="23" name="Rectangle 22"/>
          <p:cNvSpPr/>
          <p:nvPr/>
        </p:nvSpPr>
        <p:spPr>
          <a:xfrm>
            <a:off x="6641289" y="3203422"/>
            <a:ext cx="306494" cy="369332"/>
          </a:xfrm>
          <a:prstGeom prst="rect">
            <a:avLst/>
          </a:prstGeom>
        </p:spPr>
        <p:txBody>
          <a:bodyPr wrap="none">
            <a:spAutoFit/>
          </a:bodyPr>
          <a:lstStyle/>
          <a:p>
            <a:r>
              <a:rPr lang="en-US" b="1" dirty="0">
                <a:effectLst>
                  <a:outerShdw blurRad="38100" dist="38100" dir="2700000" algn="tl">
                    <a:srgbClr val="000000">
                      <a:alpha val="43137"/>
                    </a:srgbClr>
                  </a:outerShdw>
                </a:effectLst>
              </a:rPr>
              <a:t>II</a:t>
            </a:r>
            <a:endParaRPr lang="tr-TR" dirty="0"/>
          </a:p>
        </p:txBody>
      </p:sp>
      <p:sp>
        <p:nvSpPr>
          <p:cNvPr id="24" name="Rectangle 23"/>
          <p:cNvSpPr/>
          <p:nvPr/>
        </p:nvSpPr>
        <p:spPr>
          <a:xfrm>
            <a:off x="5919352" y="3611209"/>
            <a:ext cx="595035" cy="369332"/>
          </a:xfrm>
          <a:prstGeom prst="rect">
            <a:avLst/>
          </a:prstGeom>
        </p:spPr>
        <p:txBody>
          <a:bodyPr wrap="none">
            <a:spAutoFit/>
          </a:bodyPr>
          <a:lstStyle/>
          <a:p>
            <a:r>
              <a:rPr lang="en-US" b="1" dirty="0">
                <a:effectLst>
                  <a:outerShdw blurRad="38100" dist="38100" dir="2700000" algn="tl">
                    <a:srgbClr val="000000">
                      <a:alpha val="43137"/>
                    </a:srgbClr>
                  </a:outerShdw>
                </a:effectLst>
              </a:rPr>
              <a:t>0,05</a:t>
            </a:r>
            <a:endParaRPr lang="tr-TR" dirty="0"/>
          </a:p>
        </p:txBody>
      </p:sp>
      <p:cxnSp>
        <p:nvCxnSpPr>
          <p:cNvPr id="25" name="Straight Connector 24"/>
          <p:cNvCxnSpPr/>
          <p:nvPr/>
        </p:nvCxnSpPr>
        <p:spPr>
          <a:xfrm flipV="1">
            <a:off x="6196696" y="3999592"/>
            <a:ext cx="463" cy="187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77778" y="4196441"/>
            <a:ext cx="1371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7529402" y="3564617"/>
            <a:ext cx="0" cy="6318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347583" y="3202169"/>
            <a:ext cx="367408" cy="369332"/>
          </a:xfrm>
          <a:prstGeom prst="rect">
            <a:avLst/>
          </a:prstGeom>
        </p:spPr>
        <p:txBody>
          <a:bodyPr wrap="none">
            <a:spAutoFit/>
          </a:bodyPr>
          <a:lstStyle/>
          <a:p>
            <a:r>
              <a:rPr lang="en-US" b="1" dirty="0">
                <a:effectLst>
                  <a:outerShdw blurRad="38100" dist="38100" dir="2700000" algn="tl">
                    <a:srgbClr val="000000">
                      <a:alpha val="43137"/>
                    </a:srgbClr>
                  </a:outerShdw>
                </a:effectLst>
              </a:rPr>
              <a:t>III</a:t>
            </a:r>
            <a:endParaRPr lang="tr-TR" dirty="0"/>
          </a:p>
        </p:txBody>
      </p:sp>
      <p:sp>
        <p:nvSpPr>
          <p:cNvPr id="31" name="Rectangle 30"/>
          <p:cNvSpPr/>
          <p:nvPr/>
        </p:nvSpPr>
        <p:spPr>
          <a:xfrm>
            <a:off x="6796903" y="3832100"/>
            <a:ext cx="712054" cy="369332"/>
          </a:xfrm>
          <a:prstGeom prst="rect">
            <a:avLst/>
          </a:prstGeom>
        </p:spPr>
        <p:txBody>
          <a:bodyPr wrap="none">
            <a:spAutoFit/>
          </a:bodyPr>
          <a:lstStyle/>
          <a:p>
            <a:r>
              <a:rPr lang="en-US" b="1" dirty="0">
                <a:effectLst>
                  <a:outerShdw blurRad="38100" dist="38100" dir="2700000" algn="tl">
                    <a:srgbClr val="000000">
                      <a:alpha val="43137"/>
                    </a:srgbClr>
                  </a:outerShdw>
                </a:effectLst>
              </a:rPr>
              <a:t>0,225</a:t>
            </a:r>
            <a:endParaRPr lang="tr-TR" dirty="0"/>
          </a:p>
        </p:txBody>
      </p:sp>
      <p:cxnSp>
        <p:nvCxnSpPr>
          <p:cNvPr id="32" name="Straight Connector 31"/>
          <p:cNvCxnSpPr/>
          <p:nvPr/>
        </p:nvCxnSpPr>
        <p:spPr>
          <a:xfrm>
            <a:off x="5623470" y="5560397"/>
            <a:ext cx="1168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623470" y="5125423"/>
            <a:ext cx="0" cy="4540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773614" y="5125423"/>
            <a:ext cx="0" cy="4540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499395" y="4767276"/>
            <a:ext cx="245580" cy="369332"/>
          </a:xfrm>
          <a:prstGeom prst="rect">
            <a:avLst/>
          </a:prstGeom>
        </p:spPr>
        <p:txBody>
          <a:bodyPr wrap="none">
            <a:spAutoFit/>
          </a:bodyPr>
          <a:lstStyle/>
          <a:p>
            <a:r>
              <a:rPr lang="en-US" b="1" dirty="0">
                <a:effectLst>
                  <a:outerShdw blurRad="38100" dist="38100" dir="2700000" algn="tl">
                    <a:srgbClr val="000000">
                      <a:alpha val="43137"/>
                    </a:srgbClr>
                  </a:outerShdw>
                </a:effectLst>
              </a:rPr>
              <a:t>I</a:t>
            </a:r>
            <a:endParaRPr lang="tr-TR" dirty="0"/>
          </a:p>
        </p:txBody>
      </p:sp>
      <p:sp>
        <p:nvSpPr>
          <p:cNvPr id="36" name="Rectangle 35"/>
          <p:cNvSpPr/>
          <p:nvPr/>
        </p:nvSpPr>
        <p:spPr>
          <a:xfrm>
            <a:off x="6620844" y="4764228"/>
            <a:ext cx="306494" cy="369332"/>
          </a:xfrm>
          <a:prstGeom prst="rect">
            <a:avLst/>
          </a:prstGeom>
        </p:spPr>
        <p:txBody>
          <a:bodyPr wrap="none">
            <a:spAutoFit/>
          </a:bodyPr>
          <a:lstStyle/>
          <a:p>
            <a:r>
              <a:rPr lang="en-US" b="1" dirty="0">
                <a:effectLst>
                  <a:outerShdw blurRad="38100" dist="38100" dir="2700000" algn="tl">
                    <a:srgbClr val="000000">
                      <a:alpha val="43137"/>
                    </a:srgbClr>
                  </a:outerShdw>
                </a:effectLst>
              </a:rPr>
              <a:t>II</a:t>
            </a:r>
            <a:endParaRPr lang="tr-TR" dirty="0"/>
          </a:p>
        </p:txBody>
      </p:sp>
      <p:sp>
        <p:nvSpPr>
          <p:cNvPr id="37" name="Rectangle 36"/>
          <p:cNvSpPr/>
          <p:nvPr/>
        </p:nvSpPr>
        <p:spPr>
          <a:xfrm>
            <a:off x="5898907" y="5172015"/>
            <a:ext cx="595035" cy="369332"/>
          </a:xfrm>
          <a:prstGeom prst="rect">
            <a:avLst/>
          </a:prstGeom>
        </p:spPr>
        <p:txBody>
          <a:bodyPr wrap="none">
            <a:spAutoFit/>
          </a:bodyPr>
          <a:lstStyle/>
          <a:p>
            <a:r>
              <a:rPr lang="en-US" b="1" dirty="0">
                <a:effectLst>
                  <a:outerShdw blurRad="38100" dist="38100" dir="2700000" algn="tl">
                    <a:srgbClr val="000000">
                      <a:alpha val="43137"/>
                    </a:srgbClr>
                  </a:outerShdw>
                </a:effectLst>
              </a:rPr>
              <a:t>0,05</a:t>
            </a:r>
            <a:endParaRPr lang="tr-TR" dirty="0"/>
          </a:p>
        </p:txBody>
      </p:sp>
      <p:cxnSp>
        <p:nvCxnSpPr>
          <p:cNvPr id="38" name="Straight Connector 37"/>
          <p:cNvCxnSpPr/>
          <p:nvPr/>
        </p:nvCxnSpPr>
        <p:spPr>
          <a:xfrm flipV="1">
            <a:off x="6176251" y="5560398"/>
            <a:ext cx="463" cy="187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57333" y="5757247"/>
            <a:ext cx="1371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7508957" y="5125423"/>
            <a:ext cx="0" cy="6318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327138" y="4762975"/>
            <a:ext cx="367408" cy="369332"/>
          </a:xfrm>
          <a:prstGeom prst="rect">
            <a:avLst/>
          </a:prstGeom>
        </p:spPr>
        <p:txBody>
          <a:bodyPr wrap="none">
            <a:spAutoFit/>
          </a:bodyPr>
          <a:lstStyle/>
          <a:p>
            <a:r>
              <a:rPr lang="en-US" b="1" dirty="0">
                <a:effectLst>
                  <a:outerShdw blurRad="38100" dist="38100" dir="2700000" algn="tl">
                    <a:srgbClr val="000000">
                      <a:alpha val="43137"/>
                    </a:srgbClr>
                  </a:outerShdw>
                </a:effectLst>
              </a:rPr>
              <a:t>III</a:t>
            </a:r>
            <a:endParaRPr lang="tr-TR" dirty="0"/>
          </a:p>
        </p:txBody>
      </p:sp>
      <p:sp>
        <p:nvSpPr>
          <p:cNvPr id="42" name="Rectangle 41"/>
          <p:cNvSpPr/>
          <p:nvPr/>
        </p:nvSpPr>
        <p:spPr>
          <a:xfrm>
            <a:off x="6776458" y="5392906"/>
            <a:ext cx="712054" cy="369332"/>
          </a:xfrm>
          <a:prstGeom prst="rect">
            <a:avLst/>
          </a:prstGeom>
        </p:spPr>
        <p:txBody>
          <a:bodyPr wrap="none">
            <a:spAutoFit/>
          </a:bodyPr>
          <a:lstStyle/>
          <a:p>
            <a:r>
              <a:rPr lang="en-US" b="1" dirty="0">
                <a:effectLst>
                  <a:outerShdw blurRad="38100" dist="38100" dir="2700000" algn="tl">
                    <a:srgbClr val="000000">
                      <a:alpha val="43137"/>
                    </a:srgbClr>
                  </a:outerShdw>
                </a:effectLst>
              </a:rPr>
              <a:t>0,225</a:t>
            </a:r>
            <a:endParaRPr lang="tr-TR" dirty="0"/>
          </a:p>
        </p:txBody>
      </p:sp>
      <p:cxnSp>
        <p:nvCxnSpPr>
          <p:cNvPr id="43" name="Straight Connector 42"/>
          <p:cNvCxnSpPr/>
          <p:nvPr/>
        </p:nvCxnSpPr>
        <p:spPr>
          <a:xfrm flipV="1">
            <a:off x="6842075" y="5771291"/>
            <a:ext cx="463" cy="187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823157" y="5968140"/>
            <a:ext cx="14630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8265209" y="5125423"/>
            <a:ext cx="1646" cy="8427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8072719" y="4762610"/>
            <a:ext cx="381836" cy="369332"/>
          </a:xfrm>
          <a:prstGeom prst="rect">
            <a:avLst/>
          </a:prstGeom>
        </p:spPr>
        <p:txBody>
          <a:bodyPr wrap="none">
            <a:spAutoFit/>
          </a:bodyPr>
          <a:lstStyle/>
          <a:p>
            <a:r>
              <a:rPr lang="en-US" b="1" dirty="0">
                <a:effectLst>
                  <a:outerShdw blurRad="38100" dist="38100" dir="2700000" algn="tl">
                    <a:srgbClr val="000000">
                      <a:alpha val="43137"/>
                    </a:srgbClr>
                  </a:outerShdw>
                </a:effectLst>
              </a:rPr>
              <a:t>IV</a:t>
            </a:r>
            <a:endParaRPr lang="tr-TR" dirty="0"/>
          </a:p>
        </p:txBody>
      </p:sp>
      <p:sp>
        <p:nvSpPr>
          <p:cNvPr id="47" name="Rectangle 46"/>
          <p:cNvSpPr/>
          <p:nvPr/>
        </p:nvSpPr>
        <p:spPr>
          <a:xfrm>
            <a:off x="7482784" y="5593606"/>
            <a:ext cx="829073" cy="369332"/>
          </a:xfrm>
          <a:prstGeom prst="rect">
            <a:avLst/>
          </a:prstGeom>
        </p:spPr>
        <p:txBody>
          <a:bodyPr wrap="none">
            <a:spAutoFit/>
          </a:bodyPr>
          <a:lstStyle/>
          <a:p>
            <a:r>
              <a:rPr lang="en-US" b="1" dirty="0">
                <a:effectLst>
                  <a:outerShdw blurRad="38100" dist="38100" dir="2700000" algn="tl">
                    <a:srgbClr val="000000">
                      <a:alpha val="43137"/>
                    </a:srgbClr>
                  </a:outerShdw>
                </a:effectLst>
              </a:rPr>
              <a:t>0,2875</a:t>
            </a:r>
            <a:endParaRPr lang="tr-TR" dirty="0"/>
          </a:p>
        </p:txBody>
      </p:sp>
      <p:cxnSp>
        <p:nvCxnSpPr>
          <p:cNvPr id="49" name="Straight Connector 48"/>
          <p:cNvCxnSpPr/>
          <p:nvPr/>
        </p:nvCxnSpPr>
        <p:spPr>
          <a:xfrm>
            <a:off x="0" y="11101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Dikdörtgen 1">
            <a:extLst>
              <a:ext uri="{FF2B5EF4-FFF2-40B4-BE49-F238E27FC236}">
                <a16:creationId xmlns:a16="http://schemas.microsoft.com/office/drawing/2014/main" id="{1D1FB8F1-F252-490E-84F0-CF5CAB69EAF9}"/>
              </a:ext>
            </a:extLst>
          </p:cNvPr>
          <p:cNvSpPr/>
          <p:nvPr/>
        </p:nvSpPr>
        <p:spPr>
          <a:xfrm>
            <a:off x="-4965" y="6032494"/>
            <a:ext cx="3032947" cy="400110"/>
          </a:xfrm>
          <a:prstGeom prst="rect">
            <a:avLst/>
          </a:prstGeom>
        </p:spPr>
        <p:txBody>
          <a:bodyPr wrap="square">
            <a:spAutoFit/>
          </a:bodyPr>
          <a:lstStyle/>
          <a:p>
            <a:r>
              <a:rPr lang="tr-TR" sz="2000"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Fastcluster</a:t>
            </a:r>
            <a:endParaRPr lang="tr-TR" sz="2000" dirty="0">
              <a:latin typeface="Courier New" panose="02070309020205020404" pitchFamily="49" charset="0"/>
              <a:cs typeface="Courier New" panose="02070309020205020404" pitchFamily="49" charset="0"/>
            </a:endParaRPr>
          </a:p>
        </p:txBody>
      </p:sp>
      <p:sp>
        <p:nvSpPr>
          <p:cNvPr id="4" name="Dikdörtgen 3">
            <a:extLst>
              <a:ext uri="{FF2B5EF4-FFF2-40B4-BE49-F238E27FC236}">
                <a16:creationId xmlns:a16="http://schemas.microsoft.com/office/drawing/2014/main" id="{37E9807A-D72D-4060-970C-9D52B8973722}"/>
              </a:ext>
            </a:extLst>
          </p:cNvPr>
          <p:cNvSpPr/>
          <p:nvPr/>
        </p:nvSpPr>
        <p:spPr>
          <a:xfrm>
            <a:off x="7528933" y="1472569"/>
            <a:ext cx="1350109" cy="1200329"/>
          </a:xfrm>
          <a:prstGeom prst="rect">
            <a:avLst/>
          </a:prstGeom>
        </p:spPr>
        <p:txBody>
          <a:bodyPr wrap="square">
            <a:spAutoFit/>
          </a:bodyPr>
          <a:lstStyle/>
          <a:p>
            <a:pPr algn="r"/>
            <a:r>
              <a:rPr lang="tr-TR" b="1" dirty="0">
                <a:effectLst>
                  <a:outerShdw blurRad="38100" dist="38100" dir="2700000" algn="tl">
                    <a:srgbClr val="000000">
                      <a:alpha val="43137"/>
                    </a:srgbClr>
                  </a:outerShdw>
                </a:effectLst>
                <a:latin typeface="Bookman Old Style" panose="02050604050505020204" pitchFamily="18" charset="0"/>
              </a:rPr>
              <a:t>*Eşit evrim hızı varsayımı</a:t>
            </a:r>
            <a:endParaRPr lang="tr-TR" dirty="0"/>
          </a:p>
        </p:txBody>
      </p:sp>
    </p:spTree>
    <p:extLst>
      <p:ext uri="{BB962C8B-B14F-4D97-AF65-F5344CB8AC3E}">
        <p14:creationId xmlns:p14="http://schemas.microsoft.com/office/powerpoint/2010/main" val="2988160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Düz Bağlayıcı 23">
            <a:extLst>
              <a:ext uri="{FF2B5EF4-FFF2-40B4-BE49-F238E27FC236}">
                <a16:creationId xmlns:a16="http://schemas.microsoft.com/office/drawing/2014/main" id="{82AAEE25-FB8A-4322-8C1E-9025991C9A23}"/>
              </a:ext>
            </a:extLst>
          </p:cNvPr>
          <p:cNvCxnSpPr>
            <a:cxnSpLocks/>
          </p:cNvCxnSpPr>
          <p:nvPr/>
        </p:nvCxnSpPr>
        <p:spPr>
          <a:xfrm flipH="1">
            <a:off x="5076575" y="3006980"/>
            <a:ext cx="12926" cy="9188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F92C599C-56AE-496F-9258-6ACDA97B252B}"/>
              </a:ext>
            </a:extLst>
          </p:cNvPr>
          <p:cNvCxnSpPr>
            <a:cxnSpLocks/>
          </p:cNvCxnSpPr>
          <p:nvPr/>
        </p:nvCxnSpPr>
        <p:spPr>
          <a:xfrm flipH="1">
            <a:off x="6379512" y="2905505"/>
            <a:ext cx="818973" cy="10271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4711C933-2A6B-4678-A798-BDED9C1FD52B}"/>
              </a:ext>
            </a:extLst>
          </p:cNvPr>
          <p:cNvCxnSpPr>
            <a:cxnSpLocks/>
          </p:cNvCxnSpPr>
          <p:nvPr/>
        </p:nvCxnSpPr>
        <p:spPr>
          <a:xfrm flipH="1" flipV="1">
            <a:off x="6379513" y="3972095"/>
            <a:ext cx="904504" cy="911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13E412F9-12C6-4796-AF1F-D76038AE090C}"/>
              </a:ext>
            </a:extLst>
          </p:cNvPr>
          <p:cNvCxnSpPr>
            <a:cxnSpLocks/>
          </p:cNvCxnSpPr>
          <p:nvPr/>
        </p:nvCxnSpPr>
        <p:spPr>
          <a:xfrm flipH="1">
            <a:off x="3932579" y="3002604"/>
            <a:ext cx="12926" cy="9188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96D3CEBC-DDA4-4AFE-B161-DE1190B68983}"/>
              </a:ext>
            </a:extLst>
          </p:cNvPr>
          <p:cNvCxnSpPr>
            <a:cxnSpLocks/>
          </p:cNvCxnSpPr>
          <p:nvPr/>
        </p:nvCxnSpPr>
        <p:spPr>
          <a:xfrm>
            <a:off x="2818159" y="3944590"/>
            <a:ext cx="360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30311" y="365126"/>
            <a:ext cx="7886700" cy="1325563"/>
          </a:xfrm>
        </p:spPr>
        <p:txBody>
          <a:bodyPr/>
          <a:lstStyle/>
          <a:p>
            <a:r>
              <a:rPr lang="en-US" b="1" dirty="0" err="1">
                <a:effectLst>
                  <a:outerShdw blurRad="38100" dist="38100" dir="2700000" algn="tl">
                    <a:srgbClr val="000000">
                      <a:alpha val="43137"/>
                    </a:srgbClr>
                  </a:outerShdw>
                </a:effectLst>
                <a:latin typeface="Bookman Old Style" panose="02050604050505020204" pitchFamily="18" charset="0"/>
              </a:rPr>
              <a:t>Neighbour</a:t>
            </a:r>
            <a:r>
              <a:rPr lang="en-US" b="1" dirty="0">
                <a:effectLst>
                  <a:outerShdw blurRad="38100" dist="38100" dir="2700000" algn="tl">
                    <a:srgbClr val="000000">
                      <a:alpha val="43137"/>
                    </a:srgbClr>
                  </a:outerShdw>
                </a:effectLst>
                <a:latin typeface="Bookman Old Style" panose="02050604050505020204" pitchFamily="18" charset="0"/>
              </a:rPr>
              <a:t> Joining</a:t>
            </a:r>
            <a:endParaRPr lang="tr-TR" b="1" dirty="0">
              <a:effectLst>
                <a:outerShdw blurRad="38100" dist="38100" dir="2700000" algn="tl">
                  <a:srgbClr val="000000">
                    <a:alpha val="43137"/>
                  </a:srgbClr>
                </a:outerShdw>
              </a:effectLst>
              <a:latin typeface="Bookman Old Style" panose="02050604050505020204" pitchFamily="18" charset="0"/>
            </a:endParaRPr>
          </a:p>
        </p:txBody>
      </p:sp>
      <p:cxnSp>
        <p:nvCxnSpPr>
          <p:cNvPr id="4" name="Straight Connector 3"/>
          <p:cNvCxnSpPr/>
          <p:nvPr/>
        </p:nvCxnSpPr>
        <p:spPr>
          <a:xfrm>
            <a:off x="1661"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661"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7" name="Straight Connector 6"/>
          <p:cNvCxnSpPr/>
          <p:nvPr/>
        </p:nvCxnSpPr>
        <p:spPr>
          <a:xfrm>
            <a:off x="1661"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Düz Bağlayıcı 7">
            <a:extLst>
              <a:ext uri="{FF2B5EF4-FFF2-40B4-BE49-F238E27FC236}">
                <a16:creationId xmlns:a16="http://schemas.microsoft.com/office/drawing/2014/main" id="{7D0253E5-C6F1-4FBB-BA25-14A1560A3A4A}"/>
              </a:ext>
            </a:extLst>
          </p:cNvPr>
          <p:cNvCxnSpPr/>
          <p:nvPr/>
        </p:nvCxnSpPr>
        <p:spPr>
          <a:xfrm>
            <a:off x="1740385" y="2912432"/>
            <a:ext cx="987552" cy="9509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A22C0A03-C238-44F4-AE72-98E0475F8AE6}"/>
              </a:ext>
            </a:extLst>
          </p:cNvPr>
          <p:cNvCxnSpPr>
            <a:cxnSpLocks/>
          </p:cNvCxnSpPr>
          <p:nvPr/>
        </p:nvCxnSpPr>
        <p:spPr>
          <a:xfrm flipV="1">
            <a:off x="1852052" y="3989414"/>
            <a:ext cx="966108" cy="995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06DB4B6-2686-4A95-8EA4-A425112AA1D8}"/>
              </a:ext>
            </a:extLst>
          </p:cNvPr>
          <p:cNvSpPr/>
          <p:nvPr/>
        </p:nvSpPr>
        <p:spPr>
          <a:xfrm>
            <a:off x="2638160" y="3768643"/>
            <a:ext cx="360000" cy="36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4" name="Oval 13">
            <a:extLst>
              <a:ext uri="{FF2B5EF4-FFF2-40B4-BE49-F238E27FC236}">
                <a16:creationId xmlns:a16="http://schemas.microsoft.com/office/drawing/2014/main" id="{B003BD6C-FAE4-472F-9872-CFAA9A5C0EDA}"/>
              </a:ext>
            </a:extLst>
          </p:cNvPr>
          <p:cNvSpPr/>
          <p:nvPr/>
        </p:nvSpPr>
        <p:spPr>
          <a:xfrm>
            <a:off x="3760814" y="3741043"/>
            <a:ext cx="360000" cy="36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5" name="Oval 14">
            <a:extLst>
              <a:ext uri="{FF2B5EF4-FFF2-40B4-BE49-F238E27FC236}">
                <a16:creationId xmlns:a16="http://schemas.microsoft.com/office/drawing/2014/main" id="{3A0139A9-57D9-452A-8C1F-3DEC83A18D40}"/>
              </a:ext>
            </a:extLst>
          </p:cNvPr>
          <p:cNvSpPr/>
          <p:nvPr/>
        </p:nvSpPr>
        <p:spPr>
          <a:xfrm>
            <a:off x="4888159" y="3759608"/>
            <a:ext cx="360000" cy="36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6" name="Oval 15">
            <a:extLst>
              <a:ext uri="{FF2B5EF4-FFF2-40B4-BE49-F238E27FC236}">
                <a16:creationId xmlns:a16="http://schemas.microsoft.com/office/drawing/2014/main" id="{C5B2BE1E-3FD4-47DE-A411-E4F9A43419C3}"/>
              </a:ext>
            </a:extLst>
          </p:cNvPr>
          <p:cNvSpPr/>
          <p:nvPr/>
        </p:nvSpPr>
        <p:spPr>
          <a:xfrm>
            <a:off x="6195504" y="3741043"/>
            <a:ext cx="360000" cy="3600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5" name="Metin kutusu 24">
            <a:extLst>
              <a:ext uri="{FF2B5EF4-FFF2-40B4-BE49-F238E27FC236}">
                <a16:creationId xmlns:a16="http://schemas.microsoft.com/office/drawing/2014/main" id="{F42C14C8-B03D-4403-952B-A74BFDD97BF6}"/>
              </a:ext>
            </a:extLst>
          </p:cNvPr>
          <p:cNvSpPr txBox="1"/>
          <p:nvPr/>
        </p:nvSpPr>
        <p:spPr>
          <a:xfrm>
            <a:off x="1405723" y="2537692"/>
            <a:ext cx="312906" cy="369332"/>
          </a:xfrm>
          <a:prstGeom prst="rect">
            <a:avLst/>
          </a:prstGeom>
          <a:noFill/>
        </p:spPr>
        <p:txBody>
          <a:bodyPr wrap="none" rtlCol="0">
            <a:spAutoFit/>
          </a:bodyPr>
          <a:lstStyle/>
          <a:p>
            <a:r>
              <a:rPr lang="tr-TR" dirty="0">
                <a:latin typeface="Bookman Old Style" panose="020B0604020202020204" pitchFamily="18" charset="0"/>
              </a:rPr>
              <a:t>1</a:t>
            </a:r>
          </a:p>
        </p:txBody>
      </p:sp>
      <p:sp>
        <p:nvSpPr>
          <p:cNvPr id="26" name="Metin kutusu 25">
            <a:extLst>
              <a:ext uri="{FF2B5EF4-FFF2-40B4-BE49-F238E27FC236}">
                <a16:creationId xmlns:a16="http://schemas.microsoft.com/office/drawing/2014/main" id="{2C89FF0F-D03E-41B7-8923-BB807BC0076D}"/>
              </a:ext>
            </a:extLst>
          </p:cNvPr>
          <p:cNvSpPr txBox="1"/>
          <p:nvPr/>
        </p:nvSpPr>
        <p:spPr>
          <a:xfrm>
            <a:off x="1508928" y="4990103"/>
            <a:ext cx="312906" cy="369332"/>
          </a:xfrm>
          <a:prstGeom prst="rect">
            <a:avLst/>
          </a:prstGeom>
          <a:noFill/>
        </p:spPr>
        <p:txBody>
          <a:bodyPr wrap="none" rtlCol="0">
            <a:spAutoFit/>
          </a:bodyPr>
          <a:lstStyle/>
          <a:p>
            <a:r>
              <a:rPr lang="tr-TR" dirty="0">
                <a:latin typeface="Bookman Old Style" panose="020B0604020202020204" pitchFamily="18" charset="0"/>
              </a:rPr>
              <a:t>2</a:t>
            </a:r>
          </a:p>
        </p:txBody>
      </p:sp>
      <p:sp>
        <p:nvSpPr>
          <p:cNvPr id="27" name="Metin kutusu 26">
            <a:extLst>
              <a:ext uri="{FF2B5EF4-FFF2-40B4-BE49-F238E27FC236}">
                <a16:creationId xmlns:a16="http://schemas.microsoft.com/office/drawing/2014/main" id="{5FA1D9ED-DB47-49E6-A4EB-3185D3D5A3AD}"/>
              </a:ext>
            </a:extLst>
          </p:cNvPr>
          <p:cNvSpPr txBox="1"/>
          <p:nvPr/>
        </p:nvSpPr>
        <p:spPr>
          <a:xfrm>
            <a:off x="3794054" y="2574595"/>
            <a:ext cx="312906" cy="369332"/>
          </a:xfrm>
          <a:prstGeom prst="rect">
            <a:avLst/>
          </a:prstGeom>
          <a:noFill/>
        </p:spPr>
        <p:txBody>
          <a:bodyPr wrap="none" rtlCol="0">
            <a:spAutoFit/>
          </a:bodyPr>
          <a:lstStyle/>
          <a:p>
            <a:r>
              <a:rPr lang="tr-TR" dirty="0">
                <a:latin typeface="Bookman Old Style" panose="020B0604020202020204" pitchFamily="18" charset="0"/>
              </a:rPr>
              <a:t>3</a:t>
            </a:r>
          </a:p>
        </p:txBody>
      </p:sp>
      <p:sp>
        <p:nvSpPr>
          <p:cNvPr id="28" name="Metin kutusu 27">
            <a:extLst>
              <a:ext uri="{FF2B5EF4-FFF2-40B4-BE49-F238E27FC236}">
                <a16:creationId xmlns:a16="http://schemas.microsoft.com/office/drawing/2014/main" id="{04E55B66-3939-4FB0-8420-CC559E3461F6}"/>
              </a:ext>
            </a:extLst>
          </p:cNvPr>
          <p:cNvSpPr txBox="1"/>
          <p:nvPr/>
        </p:nvSpPr>
        <p:spPr>
          <a:xfrm>
            <a:off x="4911706" y="2574595"/>
            <a:ext cx="312906" cy="369332"/>
          </a:xfrm>
          <a:prstGeom prst="rect">
            <a:avLst/>
          </a:prstGeom>
          <a:noFill/>
        </p:spPr>
        <p:txBody>
          <a:bodyPr wrap="none" rtlCol="0">
            <a:spAutoFit/>
          </a:bodyPr>
          <a:lstStyle/>
          <a:p>
            <a:r>
              <a:rPr lang="tr-TR" dirty="0">
                <a:latin typeface="Bookman Old Style" panose="020B0604020202020204" pitchFamily="18" charset="0"/>
              </a:rPr>
              <a:t>4</a:t>
            </a:r>
          </a:p>
        </p:txBody>
      </p:sp>
      <p:sp>
        <p:nvSpPr>
          <p:cNvPr id="29" name="Metin kutusu 28">
            <a:extLst>
              <a:ext uri="{FF2B5EF4-FFF2-40B4-BE49-F238E27FC236}">
                <a16:creationId xmlns:a16="http://schemas.microsoft.com/office/drawing/2014/main" id="{9E5263D8-094E-4449-9216-D601418FF6E9}"/>
              </a:ext>
            </a:extLst>
          </p:cNvPr>
          <p:cNvSpPr txBox="1"/>
          <p:nvPr/>
        </p:nvSpPr>
        <p:spPr>
          <a:xfrm>
            <a:off x="7198485" y="2555214"/>
            <a:ext cx="312906" cy="369332"/>
          </a:xfrm>
          <a:prstGeom prst="rect">
            <a:avLst/>
          </a:prstGeom>
          <a:noFill/>
        </p:spPr>
        <p:txBody>
          <a:bodyPr wrap="none" rtlCol="0">
            <a:spAutoFit/>
          </a:bodyPr>
          <a:lstStyle/>
          <a:p>
            <a:r>
              <a:rPr lang="tr-TR" dirty="0">
                <a:latin typeface="Bookman Old Style" panose="020B0604020202020204" pitchFamily="18" charset="0"/>
              </a:rPr>
              <a:t>5</a:t>
            </a:r>
          </a:p>
        </p:txBody>
      </p:sp>
      <p:sp>
        <p:nvSpPr>
          <p:cNvPr id="30" name="Metin kutusu 29">
            <a:extLst>
              <a:ext uri="{FF2B5EF4-FFF2-40B4-BE49-F238E27FC236}">
                <a16:creationId xmlns:a16="http://schemas.microsoft.com/office/drawing/2014/main" id="{74512B1D-12C5-4157-95A9-4A8506626EAA}"/>
              </a:ext>
            </a:extLst>
          </p:cNvPr>
          <p:cNvSpPr txBox="1"/>
          <p:nvPr/>
        </p:nvSpPr>
        <p:spPr>
          <a:xfrm>
            <a:off x="7331284" y="4899951"/>
            <a:ext cx="312906" cy="369332"/>
          </a:xfrm>
          <a:prstGeom prst="rect">
            <a:avLst/>
          </a:prstGeom>
          <a:noFill/>
        </p:spPr>
        <p:txBody>
          <a:bodyPr wrap="none" rtlCol="0">
            <a:spAutoFit/>
          </a:bodyPr>
          <a:lstStyle/>
          <a:p>
            <a:r>
              <a:rPr lang="tr-TR" dirty="0">
                <a:latin typeface="Bookman Old Style" panose="020B0604020202020204" pitchFamily="18" charset="0"/>
              </a:rPr>
              <a:t>6</a:t>
            </a:r>
          </a:p>
        </p:txBody>
      </p:sp>
      <p:sp>
        <p:nvSpPr>
          <p:cNvPr id="31" name="Metin kutusu 30">
            <a:extLst>
              <a:ext uri="{FF2B5EF4-FFF2-40B4-BE49-F238E27FC236}">
                <a16:creationId xmlns:a16="http://schemas.microsoft.com/office/drawing/2014/main" id="{E13B3B22-9240-4CE1-96A9-0B27F022B667}"/>
              </a:ext>
            </a:extLst>
          </p:cNvPr>
          <p:cNvSpPr txBox="1"/>
          <p:nvPr/>
        </p:nvSpPr>
        <p:spPr>
          <a:xfrm>
            <a:off x="2663431" y="3753231"/>
            <a:ext cx="344197" cy="369332"/>
          </a:xfrm>
          <a:prstGeom prst="rect">
            <a:avLst/>
          </a:prstGeom>
          <a:noFill/>
        </p:spPr>
        <p:txBody>
          <a:bodyPr wrap="none" rtlCol="0">
            <a:spAutoFit/>
          </a:bodyPr>
          <a:lstStyle/>
          <a:p>
            <a:r>
              <a:rPr lang="tr-TR" dirty="0">
                <a:latin typeface="Bookman Old Style" panose="020B0604020202020204" pitchFamily="18" charset="0"/>
              </a:rPr>
              <a:t>A</a:t>
            </a:r>
          </a:p>
        </p:txBody>
      </p:sp>
      <p:sp>
        <p:nvSpPr>
          <p:cNvPr id="32" name="Metin kutusu 31">
            <a:extLst>
              <a:ext uri="{FF2B5EF4-FFF2-40B4-BE49-F238E27FC236}">
                <a16:creationId xmlns:a16="http://schemas.microsoft.com/office/drawing/2014/main" id="{EB0EC654-031B-4F20-96AB-D71733B1B3B6}"/>
              </a:ext>
            </a:extLst>
          </p:cNvPr>
          <p:cNvSpPr txBox="1"/>
          <p:nvPr/>
        </p:nvSpPr>
        <p:spPr>
          <a:xfrm>
            <a:off x="3771322" y="3730972"/>
            <a:ext cx="351378" cy="369332"/>
          </a:xfrm>
          <a:prstGeom prst="rect">
            <a:avLst/>
          </a:prstGeom>
          <a:noFill/>
        </p:spPr>
        <p:txBody>
          <a:bodyPr wrap="none" rtlCol="0">
            <a:spAutoFit/>
          </a:bodyPr>
          <a:lstStyle/>
          <a:p>
            <a:r>
              <a:rPr lang="tr-TR" dirty="0">
                <a:latin typeface="Bookman Old Style" panose="020B0604020202020204" pitchFamily="18" charset="0"/>
              </a:rPr>
              <a:t>C</a:t>
            </a:r>
          </a:p>
        </p:txBody>
      </p:sp>
      <p:sp>
        <p:nvSpPr>
          <p:cNvPr id="33" name="Metin kutusu 32">
            <a:extLst>
              <a:ext uri="{FF2B5EF4-FFF2-40B4-BE49-F238E27FC236}">
                <a16:creationId xmlns:a16="http://schemas.microsoft.com/office/drawing/2014/main" id="{19B9236C-3289-4B50-8E3B-8CD18D8D92A2}"/>
              </a:ext>
            </a:extLst>
          </p:cNvPr>
          <p:cNvSpPr txBox="1"/>
          <p:nvPr/>
        </p:nvSpPr>
        <p:spPr>
          <a:xfrm>
            <a:off x="4902623" y="3741514"/>
            <a:ext cx="351378" cy="369332"/>
          </a:xfrm>
          <a:prstGeom prst="rect">
            <a:avLst/>
          </a:prstGeom>
          <a:noFill/>
        </p:spPr>
        <p:txBody>
          <a:bodyPr wrap="none" rtlCol="0">
            <a:spAutoFit/>
          </a:bodyPr>
          <a:lstStyle/>
          <a:p>
            <a:r>
              <a:rPr lang="tr-TR" dirty="0">
                <a:latin typeface="Bookman Old Style" panose="020B0604020202020204" pitchFamily="18" charset="0"/>
              </a:rPr>
              <a:t>D</a:t>
            </a:r>
          </a:p>
        </p:txBody>
      </p:sp>
      <p:sp>
        <p:nvSpPr>
          <p:cNvPr id="34" name="Metin kutusu 33">
            <a:extLst>
              <a:ext uri="{FF2B5EF4-FFF2-40B4-BE49-F238E27FC236}">
                <a16:creationId xmlns:a16="http://schemas.microsoft.com/office/drawing/2014/main" id="{AECBB2B2-A19D-4CC1-B5C4-47B2BD916945}"/>
              </a:ext>
            </a:extLst>
          </p:cNvPr>
          <p:cNvSpPr txBox="1"/>
          <p:nvPr/>
        </p:nvSpPr>
        <p:spPr>
          <a:xfrm>
            <a:off x="6216868" y="3728715"/>
            <a:ext cx="351378" cy="369332"/>
          </a:xfrm>
          <a:prstGeom prst="rect">
            <a:avLst/>
          </a:prstGeom>
          <a:noFill/>
        </p:spPr>
        <p:txBody>
          <a:bodyPr wrap="none" rtlCol="0">
            <a:spAutoFit/>
          </a:bodyPr>
          <a:lstStyle/>
          <a:p>
            <a:r>
              <a:rPr lang="tr-TR" dirty="0">
                <a:latin typeface="Bookman Old Style" panose="020B0604020202020204" pitchFamily="18" charset="0"/>
              </a:rPr>
              <a:t>B</a:t>
            </a:r>
          </a:p>
        </p:txBody>
      </p:sp>
      <p:sp>
        <p:nvSpPr>
          <p:cNvPr id="35" name="Dikdörtgen 34">
            <a:extLst>
              <a:ext uri="{FF2B5EF4-FFF2-40B4-BE49-F238E27FC236}">
                <a16:creationId xmlns:a16="http://schemas.microsoft.com/office/drawing/2014/main" id="{EAB8835C-F7BD-4D9D-B59B-2701F396D068}"/>
              </a:ext>
            </a:extLst>
          </p:cNvPr>
          <p:cNvSpPr/>
          <p:nvPr/>
        </p:nvSpPr>
        <p:spPr>
          <a:xfrm>
            <a:off x="83800" y="5353714"/>
            <a:ext cx="5558240" cy="1015663"/>
          </a:xfrm>
          <a:prstGeom prst="rect">
            <a:avLst/>
          </a:prstGeom>
        </p:spPr>
        <p:txBody>
          <a:bodyPr wrap="square">
            <a:spAutoFit/>
          </a:bodyPr>
          <a:lstStyle/>
          <a:p>
            <a:r>
              <a:rPr lang="tr-TR" sz="2000"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Fastphylo</a:t>
            </a:r>
            <a:r>
              <a:rPr lang="tr-TR" sz="20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ve </a:t>
            </a:r>
            <a:r>
              <a:rPr lang="tr-TR" sz="2000"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PhyD</a:t>
            </a:r>
            <a:endParaRPr lang="tr-TR" sz="20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tr-TR" sz="2000"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FastME</a:t>
            </a:r>
            <a:r>
              <a:rPr lang="tr-TR" sz="20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tr-TR" sz="20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 minimum </a:t>
            </a:r>
            <a:r>
              <a:rPr lang="tr-TR" sz="2000"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evolution</a:t>
            </a:r>
            <a:endParaRPr lang="tr-TR" sz="20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endParaRPr>
          </a:p>
          <a:p>
            <a:r>
              <a:rPr lang="tr-TR" sz="20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FITCH  </a:t>
            </a:r>
            <a:r>
              <a:rPr lang="tr-TR" sz="2000"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least-squares</a:t>
            </a:r>
            <a:r>
              <a:rPr lang="tr-TR" sz="20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 </a:t>
            </a:r>
            <a:r>
              <a:rPr lang="tr-TR" sz="2000"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estimation</a:t>
            </a:r>
            <a:endParaRPr lang="tr-TR" sz="2000" dirty="0">
              <a:latin typeface="Courier New" panose="02070309020205020404" pitchFamily="49" charset="0"/>
              <a:cs typeface="Courier New" panose="02070309020205020404" pitchFamily="49" charset="0"/>
            </a:endParaRPr>
          </a:p>
        </p:txBody>
      </p:sp>
      <p:sp>
        <p:nvSpPr>
          <p:cNvPr id="3" name="Dikdörtgen 2">
            <a:extLst>
              <a:ext uri="{FF2B5EF4-FFF2-40B4-BE49-F238E27FC236}">
                <a16:creationId xmlns:a16="http://schemas.microsoft.com/office/drawing/2014/main" id="{29864E84-27EA-48B5-BB44-D0088CF459D5}"/>
              </a:ext>
            </a:extLst>
          </p:cNvPr>
          <p:cNvSpPr/>
          <p:nvPr/>
        </p:nvSpPr>
        <p:spPr>
          <a:xfrm>
            <a:off x="6375504" y="5389279"/>
            <a:ext cx="2561920" cy="1200329"/>
          </a:xfrm>
          <a:prstGeom prst="rect">
            <a:avLst/>
          </a:prstGeom>
        </p:spPr>
        <p:txBody>
          <a:bodyPr wrap="none">
            <a:spAutoFit/>
          </a:bodyPr>
          <a:lstStyle/>
          <a:p>
            <a:pPr marL="285750" indent="-285750">
              <a:buFont typeface="Arial" panose="020B0604020202020204" pitchFamily="34" charset="0"/>
              <a:buChar char="•"/>
            </a:pPr>
            <a:r>
              <a:rPr lang="tr-TR" dirty="0">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Hızlı</a:t>
            </a:r>
          </a:p>
          <a:p>
            <a:pPr marL="285750" indent="-285750">
              <a:buFont typeface="Arial" panose="020B0604020202020204" pitchFamily="34" charset="0"/>
              <a:buChar char="•"/>
            </a:pPr>
            <a:r>
              <a:rPr lang="tr-TR" dirty="0">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Sistematik hatalar</a:t>
            </a:r>
          </a:p>
          <a:p>
            <a:pPr marL="285750" indent="-285750">
              <a:buFont typeface="Arial" panose="020B0604020202020204" pitchFamily="34" charset="0"/>
              <a:buChar char="•"/>
            </a:pPr>
            <a:r>
              <a:rPr lang="tr-TR" dirty="0">
                <a:effectLst>
                  <a:outerShdw blurRad="38100" dist="38100" dir="2700000" algn="tl">
                    <a:srgbClr val="000000">
                      <a:alpha val="43137"/>
                    </a:srgbClr>
                  </a:outerShdw>
                </a:effectLst>
                <a:latin typeface="Bookman Old Style" panose="02050604050505020204" pitchFamily="18" charset="0"/>
                <a:cs typeface="Courier New" panose="02070309020205020404" pitchFamily="49" charset="0"/>
              </a:rPr>
              <a:t>Rehber ağaç</a:t>
            </a:r>
          </a:p>
          <a:p>
            <a:pPr marL="285750" indent="-285750">
              <a:buFont typeface="Arial" panose="020B0604020202020204" pitchFamily="34" charset="0"/>
              <a:buChar char="•"/>
            </a:pPr>
            <a:endParaRPr lang="tr-TR" dirty="0">
              <a:latin typeface="Bookman Old Style" panose="02050604050505020204" pitchFamily="18" charset="0"/>
            </a:endParaRPr>
          </a:p>
        </p:txBody>
      </p:sp>
      <p:sp>
        <p:nvSpPr>
          <p:cNvPr id="36" name="Dikdörtgen 35">
            <a:extLst>
              <a:ext uri="{FF2B5EF4-FFF2-40B4-BE49-F238E27FC236}">
                <a16:creationId xmlns:a16="http://schemas.microsoft.com/office/drawing/2014/main" id="{450BCA76-77BF-4111-958F-CBD7D56DA330}"/>
              </a:ext>
            </a:extLst>
          </p:cNvPr>
          <p:cNvSpPr/>
          <p:nvPr/>
        </p:nvSpPr>
        <p:spPr>
          <a:xfrm>
            <a:off x="-1" y="1856938"/>
            <a:ext cx="9139035" cy="646331"/>
          </a:xfrm>
          <a:prstGeom prst="rect">
            <a:avLst/>
          </a:prstGeom>
        </p:spPr>
        <p:txBody>
          <a:bodyPr wrap="square">
            <a:spAutoFit/>
          </a:bodyPr>
          <a:lstStyle/>
          <a:p>
            <a:pPr algn="ctr"/>
            <a:r>
              <a:rPr lang="tr-TR" b="1" dirty="0">
                <a:effectLst>
                  <a:outerShdw blurRad="38100" dist="38100" dir="2700000" algn="tl">
                    <a:srgbClr val="000000">
                      <a:alpha val="43137"/>
                    </a:srgbClr>
                  </a:outerShdw>
                </a:effectLst>
                <a:latin typeface="Bookman Old Style" panose="02050604050505020204" pitchFamily="18" charset="0"/>
              </a:rPr>
              <a:t>Komşu dalların farklı uzunluklarda olmasına izin vererek </a:t>
            </a:r>
            <a:r>
              <a:rPr lang="tr-TR" b="1" dirty="0" err="1">
                <a:effectLst>
                  <a:outerShdw blurRad="38100" dist="38100" dir="2700000" algn="tl">
                    <a:srgbClr val="000000">
                      <a:alpha val="43137"/>
                    </a:srgbClr>
                  </a:outerShdw>
                </a:effectLst>
                <a:latin typeface="Bookman Old Style" panose="02050604050505020204" pitchFamily="18" charset="0"/>
              </a:rPr>
              <a:t>UPGMA’deki</a:t>
            </a:r>
            <a:r>
              <a:rPr lang="tr-TR" b="1" dirty="0">
                <a:effectLst>
                  <a:outerShdw blurRad="38100" dist="38100" dir="2700000" algn="tl">
                    <a:srgbClr val="000000">
                      <a:alpha val="43137"/>
                    </a:srgbClr>
                  </a:outerShdw>
                </a:effectLst>
                <a:latin typeface="Bookman Old Style" panose="02050604050505020204" pitchFamily="18" charset="0"/>
              </a:rPr>
              <a:t> eşit evrim hızı varsayımını rahatlatır.</a:t>
            </a:r>
            <a:endParaRPr lang="tr-TR" dirty="0"/>
          </a:p>
        </p:txBody>
      </p:sp>
    </p:spTree>
    <p:extLst>
      <p:ext uri="{BB962C8B-B14F-4D97-AF65-F5344CB8AC3E}">
        <p14:creationId xmlns:p14="http://schemas.microsoft.com/office/powerpoint/2010/main" val="1672307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61307" y="204812"/>
            <a:ext cx="3916908" cy="6653188"/>
          </a:xfrm>
          <a:prstGeom prst="rect">
            <a:avLst/>
          </a:prstGeom>
        </p:spPr>
      </p:pic>
      <p:pic>
        <p:nvPicPr>
          <p:cNvPr id="2" name="Picture 1"/>
          <p:cNvPicPr>
            <a:picLocks noChangeAspect="1"/>
          </p:cNvPicPr>
          <p:nvPr/>
        </p:nvPicPr>
        <p:blipFill rotWithShape="1">
          <a:blip r:embed="rId5"/>
          <a:srcRect b="13060"/>
          <a:stretch/>
        </p:blipFill>
        <p:spPr>
          <a:xfrm>
            <a:off x="1328089" y="3245081"/>
            <a:ext cx="2857500" cy="3701629"/>
          </a:xfrm>
          <a:prstGeom prst="rect">
            <a:avLst/>
          </a:prstGeom>
        </p:spPr>
      </p:pic>
      <p:sp>
        <p:nvSpPr>
          <p:cNvPr id="3" name="Dikdörtgen 2">
            <a:extLst>
              <a:ext uri="{FF2B5EF4-FFF2-40B4-BE49-F238E27FC236}">
                <a16:creationId xmlns:a16="http://schemas.microsoft.com/office/drawing/2014/main" id="{E5FB512D-930D-4547-9C72-F4019DF7B7B8}"/>
              </a:ext>
            </a:extLst>
          </p:cNvPr>
          <p:cNvSpPr/>
          <p:nvPr/>
        </p:nvSpPr>
        <p:spPr>
          <a:xfrm>
            <a:off x="104201" y="238932"/>
            <a:ext cx="2799959" cy="2062103"/>
          </a:xfrm>
          <a:prstGeom prst="rect">
            <a:avLst/>
          </a:prstGeom>
        </p:spPr>
        <p:txBody>
          <a:bodyPr wrap="square">
            <a:spAutoFit/>
          </a:bodyPr>
          <a:lstStyle/>
          <a:p>
            <a:pPr algn="r"/>
            <a:r>
              <a:rPr lang="tr-TR" sz="3200" noProof="1">
                <a:latin typeface="Mistral" panose="020B0604020202020204" pitchFamily="66" charset="0"/>
              </a:rPr>
              <a:t>biyolojik çeşitliliğin arkasındaki evrimsel geçmiş</a:t>
            </a:r>
            <a:endParaRPr lang="tr-TR" sz="3200" dirty="0">
              <a:latin typeface="Mistral" panose="020B0604020202020204" pitchFamily="66" charset="0"/>
            </a:endParaRPr>
          </a:p>
        </p:txBody>
      </p:sp>
      <p:sp>
        <p:nvSpPr>
          <p:cNvPr id="5" name="Dikdörtgen 4">
            <a:extLst>
              <a:ext uri="{FF2B5EF4-FFF2-40B4-BE49-F238E27FC236}">
                <a16:creationId xmlns:a16="http://schemas.microsoft.com/office/drawing/2014/main" id="{49EEAFC6-3DBD-41BF-8089-B442D42E66F2}"/>
              </a:ext>
            </a:extLst>
          </p:cNvPr>
          <p:cNvSpPr/>
          <p:nvPr/>
        </p:nvSpPr>
        <p:spPr>
          <a:xfrm>
            <a:off x="95522" y="3149620"/>
            <a:ext cx="3026990" cy="1569660"/>
          </a:xfrm>
          <a:prstGeom prst="rect">
            <a:avLst/>
          </a:prstGeom>
        </p:spPr>
        <p:txBody>
          <a:bodyPr wrap="square">
            <a:spAutoFit/>
          </a:bodyPr>
          <a:lstStyle/>
          <a:p>
            <a:pPr marL="571500" indent="-571500">
              <a:buFont typeface="Arial" panose="020B0604020202020204" pitchFamily="34" charset="0"/>
              <a:buChar char="•"/>
            </a:pPr>
            <a:r>
              <a:rPr lang="tr-TR" sz="3200" noProof="1">
                <a:latin typeface="Mistral" panose="020B0604020202020204" pitchFamily="66" charset="0"/>
              </a:rPr>
              <a:t>Morfolojik</a:t>
            </a:r>
          </a:p>
          <a:p>
            <a:pPr marL="571500" indent="-571500">
              <a:buFont typeface="Arial" panose="020B0604020202020204" pitchFamily="34" charset="0"/>
              <a:buChar char="•"/>
            </a:pPr>
            <a:r>
              <a:rPr lang="tr-TR" sz="3200" noProof="1">
                <a:latin typeface="Mistral" panose="020B0604020202020204" pitchFamily="66" charset="0"/>
              </a:rPr>
              <a:t>Davranış</a:t>
            </a:r>
          </a:p>
          <a:p>
            <a:pPr marL="571500" indent="-571500">
              <a:buFont typeface="Arial" panose="020B0604020202020204" pitchFamily="34" charset="0"/>
              <a:buChar char="•"/>
            </a:pPr>
            <a:r>
              <a:rPr lang="tr-TR" sz="3200" noProof="1">
                <a:latin typeface="Mistral" panose="020B0604020202020204" pitchFamily="66" charset="0"/>
              </a:rPr>
              <a:t>Moleküler</a:t>
            </a:r>
            <a:endParaRPr lang="tr-TR" sz="3200" dirty="0">
              <a:latin typeface="Mistral" panose="020B0604020202020204" pitchFamily="66" charset="0"/>
            </a:endParaRPr>
          </a:p>
        </p:txBody>
      </p:sp>
      <p:sp>
        <p:nvSpPr>
          <p:cNvPr id="6" name="Dikdörtgen 5">
            <a:extLst>
              <a:ext uri="{FF2B5EF4-FFF2-40B4-BE49-F238E27FC236}">
                <a16:creationId xmlns:a16="http://schemas.microsoft.com/office/drawing/2014/main" id="{6BE6050F-DBB7-4CA0-B24F-F9575E2BA12E}"/>
              </a:ext>
            </a:extLst>
          </p:cNvPr>
          <p:cNvSpPr/>
          <p:nvPr/>
        </p:nvSpPr>
        <p:spPr>
          <a:xfrm>
            <a:off x="6494857" y="1269248"/>
            <a:ext cx="2808637" cy="3539430"/>
          </a:xfrm>
          <a:prstGeom prst="rect">
            <a:avLst/>
          </a:prstGeom>
        </p:spPr>
        <p:txBody>
          <a:bodyPr wrap="square">
            <a:spAutoFit/>
          </a:bodyPr>
          <a:lstStyle/>
          <a:p>
            <a:r>
              <a:rPr lang="tr-TR" sz="2800" dirty="0">
                <a:latin typeface="Mistral" panose="020B0604020202020204" pitchFamily="66" charset="0"/>
              </a:rPr>
              <a:t>Bakteri-bitki karşılaştırması</a:t>
            </a:r>
          </a:p>
          <a:p>
            <a:endParaRPr lang="tr-TR" sz="2800" dirty="0">
              <a:latin typeface="Mistral" panose="020B0604020202020204" pitchFamily="66" charset="0"/>
            </a:endParaRPr>
          </a:p>
          <a:p>
            <a:r>
              <a:rPr lang="tr-TR" sz="2800" dirty="0">
                <a:latin typeface="Mistral" panose="020B0604020202020204" pitchFamily="66" charset="0"/>
              </a:rPr>
              <a:t>Düzenli değişim örüntüsü</a:t>
            </a:r>
          </a:p>
          <a:p>
            <a:endParaRPr lang="tr-TR" sz="2800" dirty="0">
              <a:latin typeface="Mistral" panose="020B0604020202020204" pitchFamily="66" charset="0"/>
            </a:endParaRPr>
          </a:p>
          <a:p>
            <a:r>
              <a:rPr lang="tr-TR" sz="2800" dirty="0">
                <a:latin typeface="Mistral" panose="020B0604020202020204" pitchFamily="66" charset="0"/>
              </a:rPr>
              <a:t>Büyük </a:t>
            </a:r>
            <a:r>
              <a:rPr lang="tr-TR" sz="2800" dirty="0" err="1">
                <a:latin typeface="Mistral" panose="020B0604020202020204" pitchFamily="66" charset="0"/>
              </a:rPr>
              <a:t>filogenetik</a:t>
            </a:r>
            <a:r>
              <a:rPr lang="tr-TR" sz="2800" dirty="0">
                <a:latin typeface="Mistral" panose="020B0604020202020204" pitchFamily="66" charset="0"/>
              </a:rPr>
              <a:t> bilgi içeriği</a:t>
            </a:r>
          </a:p>
        </p:txBody>
      </p:sp>
      <p:sp>
        <p:nvSpPr>
          <p:cNvPr id="9" name="Dikdörtgen 8">
            <a:extLst>
              <a:ext uri="{FF2B5EF4-FFF2-40B4-BE49-F238E27FC236}">
                <a16:creationId xmlns:a16="http://schemas.microsoft.com/office/drawing/2014/main" id="{2F10904C-4FCF-47AC-A2B7-BA57E5E37219}"/>
              </a:ext>
            </a:extLst>
          </p:cNvPr>
          <p:cNvSpPr/>
          <p:nvPr/>
        </p:nvSpPr>
        <p:spPr>
          <a:xfrm>
            <a:off x="3684832" y="662011"/>
            <a:ext cx="4735837" cy="4309185"/>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6600" noProof="1">
                <a:solidFill>
                  <a:schemeClr val="tx1"/>
                </a:solidFill>
                <a:effectLst>
                  <a:outerShdw blurRad="38100" dist="38100" dir="2700000" algn="tl">
                    <a:srgbClr val="000000">
                      <a:alpha val="43137"/>
                    </a:srgbClr>
                  </a:outerShdw>
                </a:effectLst>
                <a:latin typeface="Mistral" panose="020B0604020202020204" pitchFamily="66" charset="0"/>
              </a:rPr>
              <a:t>biyolojik çeşitliliğin arkasındaki evrimsel geçmiş</a:t>
            </a:r>
            <a:endParaRPr lang="tr-TR" sz="6600" dirty="0">
              <a:solidFill>
                <a:schemeClr val="tx1"/>
              </a:solidFill>
              <a:effectLst>
                <a:outerShdw blurRad="38100" dist="38100" dir="2700000" algn="tl">
                  <a:srgbClr val="000000">
                    <a:alpha val="43137"/>
                  </a:srgbClr>
                </a:outerShdw>
              </a:effectLst>
              <a:latin typeface="Mistral" panose="020B0604020202020204" pitchFamily="66" charset="0"/>
            </a:endParaRPr>
          </a:p>
        </p:txBody>
      </p:sp>
      <p:sp>
        <p:nvSpPr>
          <p:cNvPr id="10" name="Dikdörtgen 9">
            <a:extLst>
              <a:ext uri="{FF2B5EF4-FFF2-40B4-BE49-F238E27FC236}">
                <a16:creationId xmlns:a16="http://schemas.microsoft.com/office/drawing/2014/main" id="{7A94B743-EA99-4979-9A9A-9C9B736683B0}"/>
              </a:ext>
            </a:extLst>
          </p:cNvPr>
          <p:cNvSpPr/>
          <p:nvPr/>
        </p:nvSpPr>
        <p:spPr>
          <a:xfrm>
            <a:off x="723331" y="238932"/>
            <a:ext cx="2197302" cy="2062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98062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latin typeface="Bookman Old Style" panose="02050604050505020204" pitchFamily="18" charset="0"/>
              </a:rPr>
              <a:t>Maximum Parsimony</a:t>
            </a:r>
            <a:endParaRPr lang="tr-TR" b="1" dirty="0">
              <a:effectLst>
                <a:outerShdw blurRad="38100" dist="38100" dir="2700000" algn="tl">
                  <a:srgbClr val="000000">
                    <a:alpha val="43137"/>
                  </a:srgbClr>
                </a:outerShdw>
              </a:effectLst>
              <a:latin typeface="Bookman Old Style" panose="02050604050505020204" pitchFamily="18" charset="0"/>
            </a:endParaRPr>
          </a:p>
        </p:txBody>
      </p:sp>
      <p:cxnSp>
        <p:nvCxnSpPr>
          <p:cNvPr id="4" name="Straight Connector 3"/>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4706436"/>
            <a:ext cx="7467600" cy="646331"/>
          </a:xfrm>
          <a:prstGeom prst="rect">
            <a:avLst/>
          </a:prstGeom>
        </p:spPr>
        <p:txBody>
          <a:bodyPr wrap="square">
            <a:spAutoFit/>
          </a:bodyPr>
          <a:lstStyle/>
          <a:p>
            <a:pPr algn="ctr"/>
            <a:r>
              <a:rPr lang="en-US" dirty="0">
                <a:solidFill>
                  <a:srgbClr val="242021"/>
                </a:solidFill>
                <a:latin typeface="Bookman Old Style" panose="02050604050505020204" pitchFamily="18" charset="0"/>
                <a:cs typeface="Arial" panose="020B0604020202020204" pitchFamily="34" charset="0"/>
              </a:rPr>
              <a:t>“</a:t>
            </a:r>
            <a:r>
              <a:rPr lang="en-US" i="1" dirty="0">
                <a:solidFill>
                  <a:srgbClr val="242021"/>
                </a:solidFill>
                <a:latin typeface="Bookman Old Style" panose="02050604050505020204" pitchFamily="18" charset="0"/>
                <a:cs typeface="Arial" panose="020B0604020202020204" pitchFamily="34" charset="0"/>
              </a:rPr>
              <a:t>Her </a:t>
            </a:r>
            <a:r>
              <a:rPr lang="en-US" i="1" dirty="0" err="1">
                <a:solidFill>
                  <a:srgbClr val="242021"/>
                </a:solidFill>
                <a:latin typeface="Bookman Old Style" panose="02050604050505020204" pitchFamily="18" charset="0"/>
                <a:cs typeface="Arial" panose="020B0604020202020204" pitchFamily="34" charset="0"/>
              </a:rPr>
              <a:t>şey</a:t>
            </a:r>
            <a:r>
              <a:rPr lang="en-US" i="1" dirty="0">
                <a:solidFill>
                  <a:srgbClr val="242021"/>
                </a:solidFill>
                <a:latin typeface="Bookman Old Style" panose="02050604050505020204" pitchFamily="18" charset="0"/>
                <a:cs typeface="Arial" panose="020B0604020202020204" pitchFamily="34" charset="0"/>
              </a:rPr>
              <a:t> </a:t>
            </a:r>
            <a:r>
              <a:rPr lang="en-US" i="1" dirty="0" err="1">
                <a:solidFill>
                  <a:srgbClr val="242021"/>
                </a:solidFill>
                <a:latin typeface="Bookman Old Style" panose="02050604050505020204" pitchFamily="18" charset="0"/>
                <a:cs typeface="Arial" panose="020B0604020202020204" pitchFamily="34" charset="0"/>
              </a:rPr>
              <a:t>eşit</a:t>
            </a:r>
            <a:r>
              <a:rPr lang="en-US" i="1" dirty="0">
                <a:solidFill>
                  <a:srgbClr val="242021"/>
                </a:solidFill>
                <a:latin typeface="Bookman Old Style" panose="02050604050505020204" pitchFamily="18" charset="0"/>
                <a:cs typeface="Arial" panose="020B0604020202020204" pitchFamily="34" charset="0"/>
              </a:rPr>
              <a:t> </a:t>
            </a:r>
            <a:r>
              <a:rPr lang="en-US" i="1" dirty="0" err="1">
                <a:solidFill>
                  <a:srgbClr val="242021"/>
                </a:solidFill>
                <a:latin typeface="Bookman Old Style" panose="02050604050505020204" pitchFamily="18" charset="0"/>
                <a:cs typeface="Arial" panose="020B0604020202020204" pitchFamily="34" charset="0"/>
              </a:rPr>
              <a:t>olduğunda</a:t>
            </a:r>
            <a:r>
              <a:rPr lang="en-US" i="1" dirty="0">
                <a:solidFill>
                  <a:srgbClr val="242021"/>
                </a:solidFill>
                <a:latin typeface="Bookman Old Style" panose="02050604050505020204" pitchFamily="18" charset="0"/>
                <a:cs typeface="Arial" panose="020B0604020202020204" pitchFamily="34" charset="0"/>
              </a:rPr>
              <a:t> </a:t>
            </a:r>
            <a:r>
              <a:rPr lang="en-US" i="1" dirty="0" err="1">
                <a:solidFill>
                  <a:srgbClr val="242021"/>
                </a:solidFill>
                <a:latin typeface="Bookman Old Style" panose="02050604050505020204" pitchFamily="18" charset="0"/>
                <a:cs typeface="Arial" panose="020B0604020202020204" pitchFamily="34" charset="0"/>
              </a:rPr>
              <a:t>en</a:t>
            </a:r>
            <a:r>
              <a:rPr lang="en-US" i="1" dirty="0">
                <a:solidFill>
                  <a:srgbClr val="242021"/>
                </a:solidFill>
                <a:latin typeface="Bookman Old Style" panose="02050604050505020204" pitchFamily="18" charset="0"/>
                <a:cs typeface="Arial" panose="020B0604020202020204" pitchFamily="34" charset="0"/>
              </a:rPr>
              <a:t> </a:t>
            </a:r>
            <a:r>
              <a:rPr lang="en-US" i="1" dirty="0" err="1">
                <a:solidFill>
                  <a:srgbClr val="242021"/>
                </a:solidFill>
                <a:latin typeface="Bookman Old Style" panose="02050604050505020204" pitchFamily="18" charset="0"/>
                <a:cs typeface="Arial" panose="020B0604020202020204" pitchFamily="34" charset="0"/>
              </a:rPr>
              <a:t>iyi</a:t>
            </a:r>
            <a:r>
              <a:rPr lang="en-US" i="1" dirty="0">
                <a:solidFill>
                  <a:srgbClr val="242021"/>
                </a:solidFill>
                <a:latin typeface="Bookman Old Style" panose="02050604050505020204" pitchFamily="18" charset="0"/>
                <a:cs typeface="Arial" panose="020B0604020202020204" pitchFamily="34" charset="0"/>
              </a:rPr>
              <a:t> </a:t>
            </a:r>
            <a:r>
              <a:rPr lang="en-US" i="1" dirty="0" err="1">
                <a:solidFill>
                  <a:srgbClr val="242021"/>
                </a:solidFill>
                <a:latin typeface="Bookman Old Style" panose="02050604050505020204" pitchFamily="18" charset="0"/>
                <a:cs typeface="Arial" panose="020B0604020202020204" pitchFamily="34" charset="0"/>
              </a:rPr>
              <a:t>açıklama</a:t>
            </a:r>
            <a:r>
              <a:rPr lang="en-US" i="1" dirty="0">
                <a:solidFill>
                  <a:srgbClr val="242021"/>
                </a:solidFill>
                <a:latin typeface="Bookman Old Style" panose="02050604050505020204" pitchFamily="18" charset="0"/>
                <a:cs typeface="Arial" panose="020B0604020202020204" pitchFamily="34" charset="0"/>
              </a:rPr>
              <a:t> </a:t>
            </a:r>
            <a:r>
              <a:rPr lang="en-US" i="1" dirty="0" err="1">
                <a:solidFill>
                  <a:srgbClr val="242021"/>
                </a:solidFill>
                <a:latin typeface="Bookman Old Style" panose="02050604050505020204" pitchFamily="18" charset="0"/>
                <a:cs typeface="Arial" panose="020B0604020202020204" pitchFamily="34" charset="0"/>
              </a:rPr>
              <a:t>en</a:t>
            </a:r>
            <a:r>
              <a:rPr lang="en-US" i="1" dirty="0">
                <a:solidFill>
                  <a:srgbClr val="242021"/>
                </a:solidFill>
                <a:latin typeface="Bookman Old Style" panose="02050604050505020204" pitchFamily="18" charset="0"/>
                <a:cs typeface="Arial" panose="020B0604020202020204" pitchFamily="34" charset="0"/>
              </a:rPr>
              <a:t> </a:t>
            </a:r>
            <a:r>
              <a:rPr lang="en-US" i="1" dirty="0" err="1">
                <a:solidFill>
                  <a:srgbClr val="242021"/>
                </a:solidFill>
                <a:latin typeface="Bookman Old Style" panose="02050604050505020204" pitchFamily="18" charset="0"/>
                <a:cs typeface="Arial" panose="020B0604020202020204" pitchFamily="34" charset="0"/>
              </a:rPr>
              <a:t>basit</a:t>
            </a:r>
            <a:r>
              <a:rPr lang="en-US" i="1" dirty="0">
                <a:solidFill>
                  <a:srgbClr val="242021"/>
                </a:solidFill>
                <a:latin typeface="Bookman Old Style" panose="02050604050505020204" pitchFamily="18" charset="0"/>
                <a:cs typeface="Arial" panose="020B0604020202020204" pitchFamily="34" charset="0"/>
              </a:rPr>
              <a:t> </a:t>
            </a:r>
            <a:r>
              <a:rPr lang="en-US" i="1" dirty="0" err="1">
                <a:solidFill>
                  <a:srgbClr val="242021"/>
                </a:solidFill>
                <a:latin typeface="Bookman Old Style" panose="02050604050505020204" pitchFamily="18" charset="0"/>
                <a:cs typeface="Arial" panose="020B0604020202020204" pitchFamily="34" charset="0"/>
              </a:rPr>
              <a:t>olanıdır</a:t>
            </a:r>
            <a:r>
              <a:rPr lang="en-US" dirty="0">
                <a:solidFill>
                  <a:srgbClr val="242021"/>
                </a:solidFill>
                <a:latin typeface="Bookman Old Style" panose="02050604050505020204" pitchFamily="18" charset="0"/>
                <a:cs typeface="Arial" panose="020B0604020202020204" pitchFamily="34" charset="0"/>
              </a:rPr>
              <a:t>.”</a:t>
            </a:r>
          </a:p>
          <a:p>
            <a:pPr algn="ctr"/>
            <a:r>
              <a:rPr lang="en-US" dirty="0" err="1">
                <a:solidFill>
                  <a:srgbClr val="242021"/>
                </a:solidFill>
                <a:latin typeface="Bookman Old Style" panose="02050604050505020204" pitchFamily="18" charset="0"/>
                <a:cs typeface="Arial" panose="020B0604020202020204" pitchFamily="34" charset="0"/>
              </a:rPr>
              <a:t>Ockhamlı</a:t>
            </a:r>
            <a:r>
              <a:rPr lang="en-US" dirty="0">
                <a:solidFill>
                  <a:srgbClr val="242021"/>
                </a:solidFill>
                <a:latin typeface="Bookman Old Style" panose="02050604050505020204" pitchFamily="18" charset="0"/>
                <a:cs typeface="Arial" panose="020B0604020202020204" pitchFamily="34" charset="0"/>
              </a:rPr>
              <a:t> William</a:t>
            </a:r>
            <a:endParaRPr lang="en-US" dirty="0">
              <a:latin typeface="Bookman Old Style" panose="02050604050505020204" pitchFamily="18" charset="0"/>
              <a:cs typeface="Arial" panose="020B0604020202020204" pitchFamily="34" charset="0"/>
            </a:endParaRPr>
          </a:p>
        </p:txBody>
      </p:sp>
      <p:pic>
        <p:nvPicPr>
          <p:cNvPr id="3" name="Picture 2"/>
          <p:cNvPicPr>
            <a:picLocks noChangeAspect="1"/>
          </p:cNvPicPr>
          <p:nvPr/>
        </p:nvPicPr>
        <p:blipFill rotWithShape="1">
          <a:blip r:embed="rId3"/>
          <a:srcRect l="24667" t="9697" r="23778"/>
          <a:stretch/>
        </p:blipFill>
        <p:spPr>
          <a:xfrm>
            <a:off x="6286500" y="3847535"/>
            <a:ext cx="2946400" cy="3010465"/>
          </a:xfrm>
          <a:prstGeom prst="rect">
            <a:avLst/>
          </a:prstGeom>
          <a:effectLst>
            <a:outerShdw blurRad="50800" dist="38100" dir="8100000" algn="tr" rotWithShape="0">
              <a:prstClr val="black">
                <a:alpha val="40000"/>
              </a:prstClr>
            </a:outerShdw>
          </a:effectLst>
        </p:spPr>
      </p:pic>
      <p:sp>
        <p:nvSpPr>
          <p:cNvPr id="5" name="Dikdörtgen 4">
            <a:extLst>
              <a:ext uri="{FF2B5EF4-FFF2-40B4-BE49-F238E27FC236}">
                <a16:creationId xmlns:a16="http://schemas.microsoft.com/office/drawing/2014/main" id="{0FE8FE57-8EA0-40BA-92DF-17F2FB5ED534}"/>
              </a:ext>
            </a:extLst>
          </p:cNvPr>
          <p:cNvSpPr/>
          <p:nvPr/>
        </p:nvSpPr>
        <p:spPr>
          <a:xfrm>
            <a:off x="628650" y="2356256"/>
            <a:ext cx="7034298" cy="707886"/>
          </a:xfrm>
          <a:prstGeom prst="rect">
            <a:avLst/>
          </a:prstGeom>
        </p:spPr>
        <p:txBody>
          <a:bodyPr wrap="none">
            <a:spAutoFit/>
          </a:bodyPr>
          <a:lstStyle/>
          <a:p>
            <a:pPr marL="342900" indent="-342900">
              <a:buFont typeface="Arial" panose="020B0604020202020204" pitchFamily="34" charset="0"/>
              <a:buChar char="•"/>
            </a:pPr>
            <a:r>
              <a:rPr lang="tr-TR" sz="2000" b="1" dirty="0">
                <a:solidFill>
                  <a:srgbClr val="242021"/>
                </a:solidFill>
                <a:latin typeface="Bookman Old Style" panose="02050604050505020204" pitchFamily="18" charset="0"/>
                <a:cs typeface="Arial" panose="020B0604020202020204" pitchFamily="34" charset="0"/>
              </a:rPr>
              <a:t>En iyi ağaca karar vermek için </a:t>
            </a:r>
            <a:r>
              <a:rPr lang="tr-TR" sz="2000" b="1" dirty="0" err="1">
                <a:solidFill>
                  <a:srgbClr val="242021"/>
                </a:solidFill>
                <a:latin typeface="Bookman Old Style" panose="02050604050505020204" pitchFamily="18" charset="0"/>
                <a:cs typeface="Arial" panose="020B0604020202020204" pitchFamily="34" charset="0"/>
              </a:rPr>
              <a:t>optimallik</a:t>
            </a:r>
            <a:r>
              <a:rPr lang="tr-TR" sz="2000" b="1" dirty="0">
                <a:solidFill>
                  <a:srgbClr val="242021"/>
                </a:solidFill>
                <a:latin typeface="Bookman Old Style" panose="02050604050505020204" pitchFamily="18" charset="0"/>
                <a:cs typeface="Arial" panose="020B0604020202020204" pitchFamily="34" charset="0"/>
              </a:rPr>
              <a:t> kriteri</a:t>
            </a:r>
          </a:p>
          <a:p>
            <a:pPr marL="342900" indent="-342900">
              <a:buFont typeface="Arial" panose="020B0604020202020204" pitchFamily="34" charset="0"/>
              <a:buChar char="•"/>
            </a:pPr>
            <a:r>
              <a:rPr lang="tr-TR" sz="2000" b="1" dirty="0">
                <a:solidFill>
                  <a:srgbClr val="242021"/>
                </a:solidFill>
                <a:latin typeface="Bookman Old Style" panose="02050604050505020204" pitchFamily="18" charset="0"/>
                <a:cs typeface="Arial" panose="020B0604020202020204" pitchFamily="34" charset="0"/>
              </a:rPr>
              <a:t>En az varsayım en iyi hipotez</a:t>
            </a:r>
            <a:endParaRPr lang="tr-TR" sz="2000" b="1" dirty="0"/>
          </a:p>
        </p:txBody>
      </p:sp>
    </p:spTree>
    <p:extLst>
      <p:ext uri="{BB962C8B-B14F-4D97-AF65-F5344CB8AC3E}">
        <p14:creationId xmlns:p14="http://schemas.microsoft.com/office/powerpoint/2010/main" val="1947289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6315B0A8-88AD-4833-BE1F-71F87188B12E}"/>
              </a:ext>
            </a:extLst>
          </p:cNvPr>
          <p:cNvSpPr/>
          <p:nvPr/>
        </p:nvSpPr>
        <p:spPr>
          <a:xfrm>
            <a:off x="7951066" y="5752006"/>
            <a:ext cx="1011815" cy="646331"/>
          </a:xfrm>
          <a:prstGeom prst="rect">
            <a:avLst/>
          </a:prstGeom>
        </p:spPr>
        <p:txBody>
          <a:bodyPr wrap="none">
            <a:spAutoFit/>
          </a:bodyPr>
          <a:lstStyle/>
          <a:p>
            <a:r>
              <a:rPr lang="tr-TR"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PAUP* </a:t>
            </a:r>
          </a:p>
          <a:p>
            <a:r>
              <a:rPr lang="tr-TR"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TNT</a:t>
            </a:r>
            <a:endParaRPr lang="tr-TR" dirty="0"/>
          </a:p>
        </p:txBody>
      </p:sp>
      <p:pic>
        <p:nvPicPr>
          <p:cNvPr id="4" name="Resim 3">
            <a:extLst>
              <a:ext uri="{FF2B5EF4-FFF2-40B4-BE49-F238E27FC236}">
                <a16:creationId xmlns:a16="http://schemas.microsoft.com/office/drawing/2014/main" id="{9B33103C-9846-471E-B228-039A63F80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076" y="1579489"/>
            <a:ext cx="6057523" cy="3066939"/>
          </a:xfrm>
          <a:prstGeom prst="rect">
            <a:avLst/>
          </a:prstGeom>
        </p:spPr>
      </p:pic>
    </p:spTree>
    <p:extLst>
      <p:ext uri="{BB962C8B-B14F-4D97-AF65-F5344CB8AC3E}">
        <p14:creationId xmlns:p14="http://schemas.microsoft.com/office/powerpoint/2010/main" val="2848939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latin typeface="Bookman Old Style" panose="02050604050505020204" pitchFamily="18" charset="0"/>
              </a:rPr>
              <a:t>Maximum Parsimony</a:t>
            </a:r>
            <a:endParaRPr lang="tr-TR" b="1" dirty="0">
              <a:effectLst>
                <a:outerShdw blurRad="38100" dist="38100" dir="2700000" algn="tl">
                  <a:srgbClr val="000000">
                    <a:alpha val="43137"/>
                  </a:srgbClr>
                </a:outerShdw>
              </a:effectLst>
              <a:latin typeface="Bookman Old Style" panose="02050604050505020204" pitchFamily="18" charset="0"/>
            </a:endParaRPr>
          </a:p>
        </p:txBody>
      </p:sp>
      <p:cxnSp>
        <p:nvCxnSpPr>
          <p:cNvPr id="4" name="Straight Connector 3"/>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7" name="Tablo 6">
            <a:extLst>
              <a:ext uri="{FF2B5EF4-FFF2-40B4-BE49-F238E27FC236}">
                <a16:creationId xmlns:a16="http://schemas.microsoft.com/office/drawing/2014/main" id="{B432F12F-B9FB-4DCB-A373-858870F8FD2C}"/>
              </a:ext>
            </a:extLst>
          </p:cNvPr>
          <p:cNvGraphicFramePr>
            <a:graphicFrameLocks noGrp="1"/>
          </p:cNvGraphicFramePr>
          <p:nvPr>
            <p:extLst>
              <p:ext uri="{D42A27DB-BD31-4B8C-83A1-F6EECF244321}">
                <p14:modId xmlns:p14="http://schemas.microsoft.com/office/powerpoint/2010/main" val="1519115098"/>
              </p:ext>
            </p:extLst>
          </p:nvPr>
        </p:nvGraphicFramePr>
        <p:xfrm>
          <a:off x="1687112" y="2949626"/>
          <a:ext cx="1936752" cy="1981200"/>
        </p:xfrm>
        <a:graphic>
          <a:graphicData uri="http://schemas.openxmlformats.org/drawingml/2006/table">
            <a:tbl>
              <a:tblPr firstRow="1" bandRow="1">
                <a:tableStyleId>{5C22544A-7EE6-4342-B048-85BDC9FD1C3A}</a:tableStyleId>
              </a:tblPr>
              <a:tblGrid>
                <a:gridCol w="400368">
                  <a:extLst>
                    <a:ext uri="{9D8B030D-6E8A-4147-A177-3AD203B41FA5}">
                      <a16:colId xmlns:a16="http://schemas.microsoft.com/office/drawing/2014/main" val="1289787117"/>
                    </a:ext>
                  </a:extLst>
                </a:gridCol>
                <a:gridCol w="394018">
                  <a:extLst>
                    <a:ext uri="{9D8B030D-6E8A-4147-A177-3AD203B41FA5}">
                      <a16:colId xmlns:a16="http://schemas.microsoft.com/office/drawing/2014/main" val="2352512102"/>
                    </a:ext>
                  </a:extLst>
                </a:gridCol>
                <a:gridCol w="365443">
                  <a:extLst>
                    <a:ext uri="{9D8B030D-6E8A-4147-A177-3AD203B41FA5}">
                      <a16:colId xmlns:a16="http://schemas.microsoft.com/office/drawing/2014/main" val="1365708586"/>
                    </a:ext>
                  </a:extLst>
                </a:gridCol>
                <a:gridCol w="374968">
                  <a:extLst>
                    <a:ext uri="{9D8B030D-6E8A-4147-A177-3AD203B41FA5}">
                      <a16:colId xmlns:a16="http://schemas.microsoft.com/office/drawing/2014/main" val="477614549"/>
                    </a:ext>
                  </a:extLst>
                </a:gridCol>
                <a:gridCol w="401955">
                  <a:extLst>
                    <a:ext uri="{9D8B030D-6E8A-4147-A177-3AD203B41FA5}">
                      <a16:colId xmlns:a16="http://schemas.microsoft.com/office/drawing/2014/main" val="1919146779"/>
                    </a:ext>
                  </a:extLst>
                </a:gridCol>
              </a:tblGrid>
              <a:tr h="370840">
                <a:tc>
                  <a:txBody>
                    <a:bodyPr/>
                    <a:lstStyle/>
                    <a:p>
                      <a:endParaRPr lang="tr-TR" sz="2000" dirty="0">
                        <a:solidFill>
                          <a:schemeClr val="tx1"/>
                        </a:solidFill>
                      </a:endParaRPr>
                    </a:p>
                  </a:txBody>
                  <a:tcPr>
                    <a:solidFill>
                      <a:srgbClr val="00B050"/>
                    </a:solidFill>
                  </a:tcPr>
                </a:tc>
                <a:tc>
                  <a:txBody>
                    <a:bodyPr/>
                    <a:lstStyle/>
                    <a:p>
                      <a:r>
                        <a:rPr lang="tr-TR" sz="2000" dirty="0">
                          <a:solidFill>
                            <a:schemeClr val="tx1"/>
                          </a:solidFill>
                        </a:rPr>
                        <a:t>A</a:t>
                      </a:r>
                    </a:p>
                  </a:txBody>
                  <a:tcPr>
                    <a:solidFill>
                      <a:srgbClr val="00B050"/>
                    </a:solidFill>
                  </a:tcPr>
                </a:tc>
                <a:tc>
                  <a:txBody>
                    <a:bodyPr/>
                    <a:lstStyle/>
                    <a:p>
                      <a:r>
                        <a:rPr lang="tr-TR" sz="2000" dirty="0">
                          <a:solidFill>
                            <a:schemeClr val="tx1"/>
                          </a:solidFill>
                        </a:rPr>
                        <a:t>T</a:t>
                      </a:r>
                    </a:p>
                  </a:txBody>
                  <a:tcPr>
                    <a:solidFill>
                      <a:srgbClr val="00B050"/>
                    </a:solidFill>
                  </a:tcPr>
                </a:tc>
                <a:tc>
                  <a:txBody>
                    <a:bodyPr/>
                    <a:lstStyle/>
                    <a:p>
                      <a:r>
                        <a:rPr lang="tr-TR" sz="2000" dirty="0">
                          <a:solidFill>
                            <a:schemeClr val="tx1"/>
                          </a:solidFill>
                        </a:rPr>
                        <a:t>C</a:t>
                      </a:r>
                    </a:p>
                  </a:txBody>
                  <a:tcPr>
                    <a:solidFill>
                      <a:srgbClr val="00B050"/>
                    </a:solidFill>
                  </a:tcPr>
                </a:tc>
                <a:tc>
                  <a:txBody>
                    <a:bodyPr/>
                    <a:lstStyle/>
                    <a:p>
                      <a:r>
                        <a:rPr lang="tr-TR" sz="2000" dirty="0">
                          <a:solidFill>
                            <a:schemeClr val="tx1"/>
                          </a:solidFill>
                        </a:rPr>
                        <a:t>G</a:t>
                      </a:r>
                    </a:p>
                  </a:txBody>
                  <a:tcPr>
                    <a:solidFill>
                      <a:srgbClr val="00B050"/>
                    </a:solidFill>
                  </a:tcPr>
                </a:tc>
                <a:extLst>
                  <a:ext uri="{0D108BD9-81ED-4DB2-BD59-A6C34878D82A}">
                    <a16:rowId xmlns:a16="http://schemas.microsoft.com/office/drawing/2014/main" val="1121578554"/>
                  </a:ext>
                </a:extLst>
              </a:tr>
              <a:tr h="370840">
                <a:tc>
                  <a:txBody>
                    <a:bodyPr/>
                    <a:lstStyle/>
                    <a:p>
                      <a:r>
                        <a:rPr lang="tr-TR" sz="2000" dirty="0">
                          <a:solidFill>
                            <a:schemeClr val="tx1"/>
                          </a:solidFill>
                        </a:rPr>
                        <a:t>A</a:t>
                      </a:r>
                    </a:p>
                  </a:txBody>
                  <a:tcPr>
                    <a:solidFill>
                      <a:srgbClr val="00B050"/>
                    </a:solidFill>
                  </a:tcPr>
                </a:tc>
                <a:tc>
                  <a:txBody>
                    <a:bodyPr/>
                    <a:lstStyle/>
                    <a:p>
                      <a:endParaRPr lang="tr-TR" sz="2000" dirty="0">
                        <a:solidFill>
                          <a:schemeClr val="tx1"/>
                        </a:solidFill>
                      </a:endParaRPr>
                    </a:p>
                  </a:txBody>
                  <a:tcPr>
                    <a:noFill/>
                  </a:tcPr>
                </a:tc>
                <a:tc>
                  <a:txBody>
                    <a:bodyPr/>
                    <a:lstStyle/>
                    <a:p>
                      <a:r>
                        <a:rPr lang="tr-TR" sz="2000" i="1" dirty="0">
                          <a:solidFill>
                            <a:schemeClr val="tx1"/>
                          </a:solidFill>
                        </a:rPr>
                        <a:t>w</a:t>
                      </a:r>
                    </a:p>
                  </a:txBody>
                  <a:tcPr>
                    <a:noFill/>
                  </a:tcPr>
                </a:tc>
                <a:tc>
                  <a:txBody>
                    <a:bodyPr/>
                    <a:lstStyle/>
                    <a:p>
                      <a:r>
                        <a:rPr lang="tr-TR" sz="2000" i="1" dirty="0">
                          <a:solidFill>
                            <a:schemeClr val="tx1"/>
                          </a:solidFill>
                        </a:rPr>
                        <a:t>w</a:t>
                      </a:r>
                    </a:p>
                  </a:txBody>
                  <a:tcPr>
                    <a:noFill/>
                  </a:tcPr>
                </a:tc>
                <a:tc>
                  <a:txBody>
                    <a:bodyPr/>
                    <a:lstStyle/>
                    <a:p>
                      <a:r>
                        <a:rPr lang="tr-TR" sz="2000" dirty="0">
                          <a:solidFill>
                            <a:schemeClr val="tx1"/>
                          </a:solidFill>
                        </a:rPr>
                        <a:t>1</a:t>
                      </a:r>
                    </a:p>
                  </a:txBody>
                  <a:tcPr>
                    <a:noFill/>
                  </a:tcPr>
                </a:tc>
                <a:extLst>
                  <a:ext uri="{0D108BD9-81ED-4DB2-BD59-A6C34878D82A}">
                    <a16:rowId xmlns:a16="http://schemas.microsoft.com/office/drawing/2014/main" val="2564096906"/>
                  </a:ext>
                </a:extLst>
              </a:tr>
              <a:tr h="370840">
                <a:tc>
                  <a:txBody>
                    <a:bodyPr/>
                    <a:lstStyle/>
                    <a:p>
                      <a:r>
                        <a:rPr lang="tr-TR" sz="2000" dirty="0">
                          <a:solidFill>
                            <a:schemeClr val="tx1"/>
                          </a:solidFill>
                        </a:rPr>
                        <a:t>T</a:t>
                      </a:r>
                    </a:p>
                  </a:txBody>
                  <a:tcPr>
                    <a:solidFill>
                      <a:srgbClr val="00B050"/>
                    </a:solidFill>
                  </a:tcPr>
                </a:tc>
                <a:tc>
                  <a:txBody>
                    <a:bodyPr/>
                    <a:lstStyle/>
                    <a:p>
                      <a:r>
                        <a:rPr lang="tr-TR" sz="2000" i="1" dirty="0">
                          <a:solidFill>
                            <a:schemeClr val="tx1"/>
                          </a:solidFill>
                        </a:rPr>
                        <a:t>w</a:t>
                      </a:r>
                    </a:p>
                  </a:txBody>
                  <a:tcPr>
                    <a:noFill/>
                  </a:tcPr>
                </a:tc>
                <a:tc>
                  <a:txBody>
                    <a:bodyPr/>
                    <a:lstStyle/>
                    <a:p>
                      <a:endParaRPr lang="tr-TR" sz="2000" dirty="0">
                        <a:solidFill>
                          <a:schemeClr val="tx1"/>
                        </a:solidFill>
                      </a:endParaRPr>
                    </a:p>
                  </a:txBody>
                  <a:tcPr>
                    <a:noFill/>
                  </a:tcPr>
                </a:tc>
                <a:tc>
                  <a:txBody>
                    <a:bodyPr/>
                    <a:lstStyle/>
                    <a:p>
                      <a:r>
                        <a:rPr lang="tr-TR" sz="2000" dirty="0">
                          <a:solidFill>
                            <a:schemeClr val="tx1"/>
                          </a:solidFill>
                        </a:rPr>
                        <a:t>1</a:t>
                      </a:r>
                    </a:p>
                  </a:txBody>
                  <a:tcPr>
                    <a:noFill/>
                  </a:tcPr>
                </a:tc>
                <a:tc>
                  <a:txBody>
                    <a:bodyPr/>
                    <a:lstStyle/>
                    <a:p>
                      <a:r>
                        <a:rPr lang="tr-TR" sz="2000" i="1" dirty="0">
                          <a:solidFill>
                            <a:schemeClr val="tx1"/>
                          </a:solidFill>
                        </a:rPr>
                        <a:t>w</a:t>
                      </a:r>
                    </a:p>
                  </a:txBody>
                  <a:tcPr>
                    <a:noFill/>
                  </a:tcPr>
                </a:tc>
                <a:extLst>
                  <a:ext uri="{0D108BD9-81ED-4DB2-BD59-A6C34878D82A}">
                    <a16:rowId xmlns:a16="http://schemas.microsoft.com/office/drawing/2014/main" val="1995586418"/>
                  </a:ext>
                </a:extLst>
              </a:tr>
              <a:tr h="370840">
                <a:tc>
                  <a:txBody>
                    <a:bodyPr/>
                    <a:lstStyle/>
                    <a:p>
                      <a:r>
                        <a:rPr lang="tr-TR" sz="2000" dirty="0">
                          <a:solidFill>
                            <a:schemeClr val="tx1"/>
                          </a:solidFill>
                        </a:rPr>
                        <a:t>C</a:t>
                      </a:r>
                    </a:p>
                  </a:txBody>
                  <a:tcPr>
                    <a:solidFill>
                      <a:srgbClr val="00B050"/>
                    </a:solidFill>
                  </a:tcPr>
                </a:tc>
                <a:tc>
                  <a:txBody>
                    <a:bodyPr/>
                    <a:lstStyle/>
                    <a:p>
                      <a:r>
                        <a:rPr lang="tr-TR" sz="2000" i="1" dirty="0">
                          <a:solidFill>
                            <a:schemeClr val="tx1"/>
                          </a:solidFill>
                        </a:rPr>
                        <a:t>w</a:t>
                      </a:r>
                    </a:p>
                  </a:txBody>
                  <a:tcPr>
                    <a:noFill/>
                  </a:tcPr>
                </a:tc>
                <a:tc>
                  <a:txBody>
                    <a:bodyPr/>
                    <a:lstStyle/>
                    <a:p>
                      <a:r>
                        <a:rPr lang="tr-TR" sz="2000" dirty="0">
                          <a:solidFill>
                            <a:schemeClr val="tx1"/>
                          </a:solidFill>
                        </a:rPr>
                        <a:t>1</a:t>
                      </a:r>
                    </a:p>
                  </a:txBody>
                  <a:tcPr>
                    <a:noFill/>
                  </a:tcPr>
                </a:tc>
                <a:tc>
                  <a:txBody>
                    <a:bodyPr/>
                    <a:lstStyle/>
                    <a:p>
                      <a:endParaRPr lang="tr-TR" sz="2000" dirty="0">
                        <a:solidFill>
                          <a:schemeClr val="tx1"/>
                        </a:solidFill>
                      </a:endParaRPr>
                    </a:p>
                  </a:txBody>
                  <a:tcPr>
                    <a:noFill/>
                  </a:tcPr>
                </a:tc>
                <a:tc>
                  <a:txBody>
                    <a:bodyPr/>
                    <a:lstStyle/>
                    <a:p>
                      <a:r>
                        <a:rPr lang="tr-TR" sz="2000" i="1" dirty="0">
                          <a:solidFill>
                            <a:schemeClr val="tx1"/>
                          </a:solidFill>
                        </a:rPr>
                        <a:t>w</a:t>
                      </a:r>
                    </a:p>
                  </a:txBody>
                  <a:tcPr>
                    <a:noFill/>
                  </a:tcPr>
                </a:tc>
                <a:extLst>
                  <a:ext uri="{0D108BD9-81ED-4DB2-BD59-A6C34878D82A}">
                    <a16:rowId xmlns:a16="http://schemas.microsoft.com/office/drawing/2014/main" val="488556353"/>
                  </a:ext>
                </a:extLst>
              </a:tr>
              <a:tr h="370840">
                <a:tc>
                  <a:txBody>
                    <a:bodyPr/>
                    <a:lstStyle/>
                    <a:p>
                      <a:r>
                        <a:rPr lang="tr-TR" sz="2000" dirty="0">
                          <a:solidFill>
                            <a:schemeClr val="tx1"/>
                          </a:solidFill>
                        </a:rPr>
                        <a:t>G</a:t>
                      </a:r>
                    </a:p>
                  </a:txBody>
                  <a:tcPr>
                    <a:solidFill>
                      <a:srgbClr val="00B050"/>
                    </a:solidFill>
                  </a:tcPr>
                </a:tc>
                <a:tc>
                  <a:txBody>
                    <a:bodyPr/>
                    <a:lstStyle/>
                    <a:p>
                      <a:r>
                        <a:rPr lang="tr-TR" sz="2000" dirty="0">
                          <a:solidFill>
                            <a:schemeClr val="tx1"/>
                          </a:solidFill>
                        </a:rPr>
                        <a:t>1</a:t>
                      </a:r>
                    </a:p>
                  </a:txBody>
                  <a:tcPr>
                    <a:noFill/>
                  </a:tcPr>
                </a:tc>
                <a:tc>
                  <a:txBody>
                    <a:bodyPr/>
                    <a:lstStyle/>
                    <a:p>
                      <a:r>
                        <a:rPr lang="tr-TR" sz="2000" i="1" dirty="0">
                          <a:solidFill>
                            <a:schemeClr val="tx1"/>
                          </a:solidFill>
                        </a:rPr>
                        <a:t>w</a:t>
                      </a:r>
                    </a:p>
                  </a:txBody>
                  <a:tcPr>
                    <a:noFill/>
                  </a:tcPr>
                </a:tc>
                <a:tc>
                  <a:txBody>
                    <a:bodyPr/>
                    <a:lstStyle/>
                    <a:p>
                      <a:r>
                        <a:rPr lang="tr-TR" sz="2000" i="1" dirty="0">
                          <a:solidFill>
                            <a:schemeClr val="tx1"/>
                          </a:solidFill>
                        </a:rPr>
                        <a:t>w</a:t>
                      </a:r>
                    </a:p>
                  </a:txBody>
                  <a:tcPr>
                    <a:noFill/>
                  </a:tcPr>
                </a:tc>
                <a:tc>
                  <a:txBody>
                    <a:bodyPr/>
                    <a:lstStyle/>
                    <a:p>
                      <a:endParaRPr lang="tr-TR" sz="2000" dirty="0">
                        <a:solidFill>
                          <a:schemeClr val="tx1"/>
                        </a:solidFill>
                      </a:endParaRPr>
                    </a:p>
                  </a:txBody>
                  <a:tcPr>
                    <a:noFill/>
                  </a:tcPr>
                </a:tc>
                <a:extLst>
                  <a:ext uri="{0D108BD9-81ED-4DB2-BD59-A6C34878D82A}">
                    <a16:rowId xmlns:a16="http://schemas.microsoft.com/office/drawing/2014/main" val="1637679588"/>
                  </a:ext>
                </a:extLst>
              </a:tr>
            </a:tbl>
          </a:graphicData>
        </a:graphic>
      </p:graphicFrame>
      <p:graphicFrame>
        <p:nvGraphicFramePr>
          <p:cNvPr id="8" name="Tablo 7">
            <a:extLst>
              <a:ext uri="{FF2B5EF4-FFF2-40B4-BE49-F238E27FC236}">
                <a16:creationId xmlns:a16="http://schemas.microsoft.com/office/drawing/2014/main" id="{DF32DE57-0E9B-4185-8BC3-DD3624ADDD39}"/>
              </a:ext>
            </a:extLst>
          </p:cNvPr>
          <p:cNvGraphicFramePr>
            <a:graphicFrameLocks noGrp="1"/>
          </p:cNvGraphicFramePr>
          <p:nvPr>
            <p:extLst>
              <p:ext uri="{D42A27DB-BD31-4B8C-83A1-F6EECF244321}">
                <p14:modId xmlns:p14="http://schemas.microsoft.com/office/powerpoint/2010/main" val="510342092"/>
              </p:ext>
            </p:extLst>
          </p:nvPr>
        </p:nvGraphicFramePr>
        <p:xfrm>
          <a:off x="5462572" y="2949626"/>
          <a:ext cx="1939927" cy="1981200"/>
        </p:xfrm>
        <a:graphic>
          <a:graphicData uri="http://schemas.openxmlformats.org/drawingml/2006/table">
            <a:tbl>
              <a:tblPr firstRow="1" bandRow="1">
                <a:tableStyleId>{5C22544A-7EE6-4342-B048-85BDC9FD1C3A}</a:tableStyleId>
              </a:tblPr>
              <a:tblGrid>
                <a:gridCol w="400368">
                  <a:extLst>
                    <a:ext uri="{9D8B030D-6E8A-4147-A177-3AD203B41FA5}">
                      <a16:colId xmlns:a16="http://schemas.microsoft.com/office/drawing/2014/main" val="1289787117"/>
                    </a:ext>
                  </a:extLst>
                </a:gridCol>
                <a:gridCol w="394018">
                  <a:extLst>
                    <a:ext uri="{9D8B030D-6E8A-4147-A177-3AD203B41FA5}">
                      <a16:colId xmlns:a16="http://schemas.microsoft.com/office/drawing/2014/main" val="2352512102"/>
                    </a:ext>
                  </a:extLst>
                </a:gridCol>
                <a:gridCol w="368618">
                  <a:extLst>
                    <a:ext uri="{9D8B030D-6E8A-4147-A177-3AD203B41FA5}">
                      <a16:colId xmlns:a16="http://schemas.microsoft.com/office/drawing/2014/main" val="1365708586"/>
                    </a:ext>
                  </a:extLst>
                </a:gridCol>
                <a:gridCol w="374968">
                  <a:extLst>
                    <a:ext uri="{9D8B030D-6E8A-4147-A177-3AD203B41FA5}">
                      <a16:colId xmlns:a16="http://schemas.microsoft.com/office/drawing/2014/main" val="477614549"/>
                    </a:ext>
                  </a:extLst>
                </a:gridCol>
                <a:gridCol w="401955">
                  <a:extLst>
                    <a:ext uri="{9D8B030D-6E8A-4147-A177-3AD203B41FA5}">
                      <a16:colId xmlns:a16="http://schemas.microsoft.com/office/drawing/2014/main" val="1919146779"/>
                    </a:ext>
                  </a:extLst>
                </a:gridCol>
              </a:tblGrid>
              <a:tr h="370840">
                <a:tc>
                  <a:txBody>
                    <a:bodyPr/>
                    <a:lstStyle/>
                    <a:p>
                      <a:endParaRPr lang="tr-TR" sz="2000" dirty="0">
                        <a:solidFill>
                          <a:schemeClr val="tx1"/>
                        </a:solidFill>
                      </a:endParaRPr>
                    </a:p>
                  </a:txBody>
                  <a:tcPr>
                    <a:solidFill>
                      <a:srgbClr val="FFC000"/>
                    </a:solidFill>
                  </a:tcPr>
                </a:tc>
                <a:tc>
                  <a:txBody>
                    <a:bodyPr/>
                    <a:lstStyle/>
                    <a:p>
                      <a:r>
                        <a:rPr lang="tr-TR" sz="2000" dirty="0">
                          <a:solidFill>
                            <a:schemeClr val="tx1"/>
                          </a:solidFill>
                        </a:rPr>
                        <a:t>A</a:t>
                      </a:r>
                    </a:p>
                  </a:txBody>
                  <a:tcPr>
                    <a:solidFill>
                      <a:srgbClr val="FFC000"/>
                    </a:solidFill>
                  </a:tcPr>
                </a:tc>
                <a:tc>
                  <a:txBody>
                    <a:bodyPr/>
                    <a:lstStyle/>
                    <a:p>
                      <a:r>
                        <a:rPr lang="tr-TR" sz="2000" dirty="0">
                          <a:solidFill>
                            <a:schemeClr val="tx1"/>
                          </a:solidFill>
                        </a:rPr>
                        <a:t>T</a:t>
                      </a:r>
                    </a:p>
                  </a:txBody>
                  <a:tcPr>
                    <a:solidFill>
                      <a:srgbClr val="FFC000"/>
                    </a:solidFill>
                  </a:tcPr>
                </a:tc>
                <a:tc>
                  <a:txBody>
                    <a:bodyPr/>
                    <a:lstStyle/>
                    <a:p>
                      <a:r>
                        <a:rPr lang="tr-TR" sz="2000" dirty="0">
                          <a:solidFill>
                            <a:schemeClr val="tx1"/>
                          </a:solidFill>
                        </a:rPr>
                        <a:t>C</a:t>
                      </a:r>
                    </a:p>
                  </a:txBody>
                  <a:tcPr>
                    <a:solidFill>
                      <a:srgbClr val="FFC000"/>
                    </a:solidFill>
                  </a:tcPr>
                </a:tc>
                <a:tc>
                  <a:txBody>
                    <a:bodyPr/>
                    <a:lstStyle/>
                    <a:p>
                      <a:r>
                        <a:rPr lang="tr-TR" sz="2000" dirty="0">
                          <a:solidFill>
                            <a:schemeClr val="tx1"/>
                          </a:solidFill>
                        </a:rPr>
                        <a:t>G</a:t>
                      </a:r>
                    </a:p>
                  </a:txBody>
                  <a:tcPr>
                    <a:solidFill>
                      <a:srgbClr val="FFC000"/>
                    </a:solidFill>
                  </a:tcPr>
                </a:tc>
                <a:extLst>
                  <a:ext uri="{0D108BD9-81ED-4DB2-BD59-A6C34878D82A}">
                    <a16:rowId xmlns:a16="http://schemas.microsoft.com/office/drawing/2014/main" val="1121578554"/>
                  </a:ext>
                </a:extLst>
              </a:tr>
              <a:tr h="370840">
                <a:tc>
                  <a:txBody>
                    <a:bodyPr/>
                    <a:lstStyle/>
                    <a:p>
                      <a:r>
                        <a:rPr lang="tr-TR" sz="2000" dirty="0">
                          <a:solidFill>
                            <a:schemeClr val="tx1"/>
                          </a:solidFill>
                        </a:rPr>
                        <a:t>A</a:t>
                      </a:r>
                    </a:p>
                  </a:txBody>
                  <a:tcPr>
                    <a:solidFill>
                      <a:srgbClr val="FFC000"/>
                    </a:solidFill>
                  </a:tcPr>
                </a:tc>
                <a:tc>
                  <a:txBody>
                    <a:bodyPr/>
                    <a:lstStyle/>
                    <a:p>
                      <a:endParaRPr lang="tr-TR" sz="2000" dirty="0">
                        <a:solidFill>
                          <a:schemeClr val="tx1"/>
                        </a:solidFill>
                      </a:endParaRPr>
                    </a:p>
                  </a:txBody>
                  <a:tcPr>
                    <a:noFill/>
                  </a:tcPr>
                </a:tc>
                <a:tc>
                  <a:txBody>
                    <a:bodyPr/>
                    <a:lstStyle/>
                    <a:p>
                      <a:r>
                        <a:rPr lang="tr-TR" sz="2000" dirty="0">
                          <a:solidFill>
                            <a:schemeClr val="tx1"/>
                          </a:solidFill>
                        </a:rPr>
                        <a:t>1</a:t>
                      </a:r>
                    </a:p>
                  </a:txBody>
                  <a:tcPr>
                    <a:noFill/>
                  </a:tcPr>
                </a:tc>
                <a:tc>
                  <a:txBody>
                    <a:bodyPr/>
                    <a:lstStyle/>
                    <a:p>
                      <a:r>
                        <a:rPr lang="tr-TR" sz="2000" dirty="0">
                          <a:solidFill>
                            <a:schemeClr val="tx1"/>
                          </a:solidFill>
                        </a:rPr>
                        <a:t>1</a:t>
                      </a:r>
                    </a:p>
                  </a:txBody>
                  <a:tcPr>
                    <a:noFill/>
                  </a:tcPr>
                </a:tc>
                <a:tc>
                  <a:txBody>
                    <a:bodyPr/>
                    <a:lstStyle/>
                    <a:p>
                      <a:r>
                        <a:rPr lang="tr-TR" sz="2000" dirty="0">
                          <a:solidFill>
                            <a:schemeClr val="tx1"/>
                          </a:solidFill>
                        </a:rPr>
                        <a:t>0</a:t>
                      </a:r>
                    </a:p>
                  </a:txBody>
                  <a:tcPr>
                    <a:noFill/>
                  </a:tcPr>
                </a:tc>
                <a:extLst>
                  <a:ext uri="{0D108BD9-81ED-4DB2-BD59-A6C34878D82A}">
                    <a16:rowId xmlns:a16="http://schemas.microsoft.com/office/drawing/2014/main" val="2564096906"/>
                  </a:ext>
                </a:extLst>
              </a:tr>
              <a:tr h="370840">
                <a:tc>
                  <a:txBody>
                    <a:bodyPr/>
                    <a:lstStyle/>
                    <a:p>
                      <a:r>
                        <a:rPr lang="tr-TR" sz="2000" dirty="0">
                          <a:solidFill>
                            <a:schemeClr val="tx1"/>
                          </a:solidFill>
                        </a:rPr>
                        <a:t>T</a:t>
                      </a:r>
                    </a:p>
                  </a:txBody>
                  <a:tcPr>
                    <a:solidFill>
                      <a:srgbClr val="FFC000"/>
                    </a:solidFill>
                  </a:tcPr>
                </a:tc>
                <a:tc>
                  <a:txBody>
                    <a:bodyPr/>
                    <a:lstStyle/>
                    <a:p>
                      <a:r>
                        <a:rPr lang="tr-TR" sz="2000" dirty="0">
                          <a:solidFill>
                            <a:schemeClr val="tx1"/>
                          </a:solidFill>
                        </a:rPr>
                        <a:t>1</a:t>
                      </a:r>
                    </a:p>
                  </a:txBody>
                  <a:tcPr>
                    <a:noFill/>
                  </a:tcPr>
                </a:tc>
                <a:tc>
                  <a:txBody>
                    <a:bodyPr/>
                    <a:lstStyle/>
                    <a:p>
                      <a:endParaRPr lang="tr-TR" sz="2000" dirty="0">
                        <a:solidFill>
                          <a:schemeClr val="tx1"/>
                        </a:solidFill>
                      </a:endParaRPr>
                    </a:p>
                  </a:txBody>
                  <a:tcPr>
                    <a:noFill/>
                  </a:tcPr>
                </a:tc>
                <a:tc>
                  <a:txBody>
                    <a:bodyPr/>
                    <a:lstStyle/>
                    <a:p>
                      <a:r>
                        <a:rPr lang="tr-TR" sz="2000" dirty="0">
                          <a:solidFill>
                            <a:schemeClr val="tx1"/>
                          </a:solidFill>
                        </a:rPr>
                        <a:t>0</a:t>
                      </a:r>
                    </a:p>
                  </a:txBody>
                  <a:tcPr>
                    <a:noFill/>
                  </a:tcPr>
                </a:tc>
                <a:tc>
                  <a:txBody>
                    <a:bodyPr/>
                    <a:lstStyle/>
                    <a:p>
                      <a:r>
                        <a:rPr lang="tr-TR" sz="2000" dirty="0">
                          <a:solidFill>
                            <a:schemeClr val="tx1"/>
                          </a:solidFill>
                        </a:rPr>
                        <a:t>1</a:t>
                      </a:r>
                    </a:p>
                  </a:txBody>
                  <a:tcPr>
                    <a:noFill/>
                  </a:tcPr>
                </a:tc>
                <a:extLst>
                  <a:ext uri="{0D108BD9-81ED-4DB2-BD59-A6C34878D82A}">
                    <a16:rowId xmlns:a16="http://schemas.microsoft.com/office/drawing/2014/main" val="1995586418"/>
                  </a:ext>
                </a:extLst>
              </a:tr>
              <a:tr h="370840">
                <a:tc>
                  <a:txBody>
                    <a:bodyPr/>
                    <a:lstStyle/>
                    <a:p>
                      <a:r>
                        <a:rPr lang="tr-TR" sz="2000" dirty="0">
                          <a:solidFill>
                            <a:schemeClr val="tx1"/>
                          </a:solidFill>
                        </a:rPr>
                        <a:t>C</a:t>
                      </a:r>
                    </a:p>
                  </a:txBody>
                  <a:tcPr>
                    <a:solidFill>
                      <a:srgbClr val="FFC000"/>
                    </a:solidFill>
                  </a:tcPr>
                </a:tc>
                <a:tc>
                  <a:txBody>
                    <a:bodyPr/>
                    <a:lstStyle/>
                    <a:p>
                      <a:r>
                        <a:rPr lang="tr-TR" sz="2000" dirty="0">
                          <a:solidFill>
                            <a:schemeClr val="tx1"/>
                          </a:solidFill>
                        </a:rPr>
                        <a:t>1</a:t>
                      </a:r>
                    </a:p>
                  </a:txBody>
                  <a:tcPr>
                    <a:noFill/>
                  </a:tcPr>
                </a:tc>
                <a:tc>
                  <a:txBody>
                    <a:bodyPr/>
                    <a:lstStyle/>
                    <a:p>
                      <a:r>
                        <a:rPr lang="tr-TR" sz="2000" dirty="0">
                          <a:solidFill>
                            <a:schemeClr val="tx1"/>
                          </a:solidFill>
                        </a:rPr>
                        <a:t>0</a:t>
                      </a:r>
                    </a:p>
                  </a:txBody>
                  <a:tcPr>
                    <a:noFill/>
                  </a:tcPr>
                </a:tc>
                <a:tc>
                  <a:txBody>
                    <a:bodyPr/>
                    <a:lstStyle/>
                    <a:p>
                      <a:endParaRPr lang="tr-TR" sz="2000" dirty="0">
                        <a:solidFill>
                          <a:schemeClr val="tx1"/>
                        </a:solidFill>
                      </a:endParaRPr>
                    </a:p>
                  </a:txBody>
                  <a:tcPr>
                    <a:noFill/>
                  </a:tcPr>
                </a:tc>
                <a:tc>
                  <a:txBody>
                    <a:bodyPr/>
                    <a:lstStyle/>
                    <a:p>
                      <a:r>
                        <a:rPr lang="tr-TR" sz="2000" dirty="0">
                          <a:solidFill>
                            <a:schemeClr val="tx1"/>
                          </a:solidFill>
                        </a:rPr>
                        <a:t>1</a:t>
                      </a:r>
                    </a:p>
                  </a:txBody>
                  <a:tcPr>
                    <a:noFill/>
                  </a:tcPr>
                </a:tc>
                <a:extLst>
                  <a:ext uri="{0D108BD9-81ED-4DB2-BD59-A6C34878D82A}">
                    <a16:rowId xmlns:a16="http://schemas.microsoft.com/office/drawing/2014/main" val="488556353"/>
                  </a:ext>
                </a:extLst>
              </a:tr>
              <a:tr h="370840">
                <a:tc>
                  <a:txBody>
                    <a:bodyPr/>
                    <a:lstStyle/>
                    <a:p>
                      <a:r>
                        <a:rPr lang="tr-TR" sz="2000" dirty="0">
                          <a:solidFill>
                            <a:schemeClr val="tx1"/>
                          </a:solidFill>
                        </a:rPr>
                        <a:t>G</a:t>
                      </a:r>
                    </a:p>
                  </a:txBody>
                  <a:tcPr>
                    <a:solidFill>
                      <a:srgbClr val="FFC000"/>
                    </a:solidFill>
                  </a:tcPr>
                </a:tc>
                <a:tc>
                  <a:txBody>
                    <a:bodyPr/>
                    <a:lstStyle/>
                    <a:p>
                      <a:r>
                        <a:rPr lang="tr-TR" sz="2000" dirty="0">
                          <a:solidFill>
                            <a:schemeClr val="tx1"/>
                          </a:solidFill>
                        </a:rPr>
                        <a:t>0</a:t>
                      </a:r>
                    </a:p>
                  </a:txBody>
                  <a:tcPr>
                    <a:noFill/>
                  </a:tcPr>
                </a:tc>
                <a:tc>
                  <a:txBody>
                    <a:bodyPr/>
                    <a:lstStyle/>
                    <a:p>
                      <a:r>
                        <a:rPr lang="tr-TR" sz="2000" dirty="0">
                          <a:solidFill>
                            <a:schemeClr val="tx1"/>
                          </a:solidFill>
                        </a:rPr>
                        <a:t>1</a:t>
                      </a:r>
                    </a:p>
                  </a:txBody>
                  <a:tcPr>
                    <a:noFill/>
                  </a:tcPr>
                </a:tc>
                <a:tc>
                  <a:txBody>
                    <a:bodyPr/>
                    <a:lstStyle/>
                    <a:p>
                      <a:r>
                        <a:rPr lang="tr-TR" sz="2000" dirty="0">
                          <a:solidFill>
                            <a:schemeClr val="tx1"/>
                          </a:solidFill>
                        </a:rPr>
                        <a:t>1</a:t>
                      </a:r>
                    </a:p>
                  </a:txBody>
                  <a:tcPr>
                    <a:noFill/>
                  </a:tcPr>
                </a:tc>
                <a:tc>
                  <a:txBody>
                    <a:bodyPr/>
                    <a:lstStyle/>
                    <a:p>
                      <a:endParaRPr lang="tr-TR" sz="2000" dirty="0">
                        <a:solidFill>
                          <a:schemeClr val="tx1"/>
                        </a:solidFill>
                      </a:endParaRPr>
                    </a:p>
                  </a:txBody>
                  <a:tcPr>
                    <a:noFill/>
                  </a:tcPr>
                </a:tc>
                <a:extLst>
                  <a:ext uri="{0D108BD9-81ED-4DB2-BD59-A6C34878D82A}">
                    <a16:rowId xmlns:a16="http://schemas.microsoft.com/office/drawing/2014/main" val="1637679588"/>
                  </a:ext>
                </a:extLst>
              </a:tr>
            </a:tbl>
          </a:graphicData>
        </a:graphic>
      </p:graphicFrame>
      <p:sp>
        <p:nvSpPr>
          <p:cNvPr id="9" name="Dikdörtgen 8">
            <a:extLst>
              <a:ext uri="{FF2B5EF4-FFF2-40B4-BE49-F238E27FC236}">
                <a16:creationId xmlns:a16="http://schemas.microsoft.com/office/drawing/2014/main" id="{0B084345-06C3-4431-814A-674A9E45F582}"/>
              </a:ext>
            </a:extLst>
          </p:cNvPr>
          <p:cNvSpPr/>
          <p:nvPr/>
        </p:nvSpPr>
        <p:spPr>
          <a:xfrm>
            <a:off x="798153" y="5042721"/>
            <a:ext cx="3732112" cy="369332"/>
          </a:xfrm>
          <a:prstGeom prst="rect">
            <a:avLst/>
          </a:prstGeom>
        </p:spPr>
        <p:txBody>
          <a:bodyPr wrap="none">
            <a:spAutoFit/>
          </a:bodyPr>
          <a:lstStyle/>
          <a:p>
            <a:r>
              <a:rPr lang="tr-TR" b="1" dirty="0" err="1">
                <a:effectLst>
                  <a:outerShdw blurRad="38100" dist="38100" dir="2700000" algn="tl">
                    <a:srgbClr val="000000">
                      <a:alpha val="43137"/>
                    </a:srgbClr>
                  </a:outerShdw>
                </a:effectLst>
                <a:latin typeface="Bookman Old Style" panose="02050604050505020204" pitchFamily="18" charset="0"/>
              </a:rPr>
              <a:t>Ağırlıklandırılmış</a:t>
            </a:r>
            <a:r>
              <a:rPr lang="tr-TR" b="1" dirty="0">
                <a:effectLst>
                  <a:outerShdw blurRad="38100" dist="38100" dir="2700000" algn="tl">
                    <a:srgbClr val="000000">
                      <a:alpha val="43137"/>
                    </a:srgbClr>
                  </a:outerShdw>
                </a:effectLst>
                <a:latin typeface="Bookman Old Style" panose="02050604050505020204" pitchFamily="18" charset="0"/>
              </a:rPr>
              <a:t> tutumluluk</a:t>
            </a:r>
            <a:endParaRPr lang="tr-TR" dirty="0"/>
          </a:p>
        </p:txBody>
      </p:sp>
      <p:sp>
        <p:nvSpPr>
          <p:cNvPr id="10" name="Dikdörtgen 9">
            <a:extLst>
              <a:ext uri="{FF2B5EF4-FFF2-40B4-BE49-F238E27FC236}">
                <a16:creationId xmlns:a16="http://schemas.microsoft.com/office/drawing/2014/main" id="{EEB16DB6-1965-458E-AFAA-43EE8F1C1370}"/>
              </a:ext>
            </a:extLst>
          </p:cNvPr>
          <p:cNvSpPr/>
          <p:nvPr/>
        </p:nvSpPr>
        <p:spPr>
          <a:xfrm>
            <a:off x="4901635" y="5042721"/>
            <a:ext cx="3147080" cy="369332"/>
          </a:xfrm>
          <a:prstGeom prst="rect">
            <a:avLst/>
          </a:prstGeom>
        </p:spPr>
        <p:txBody>
          <a:bodyPr wrap="none">
            <a:spAutoFit/>
          </a:bodyPr>
          <a:lstStyle/>
          <a:p>
            <a:r>
              <a:rPr lang="tr-TR" b="1" dirty="0" err="1">
                <a:effectLst>
                  <a:outerShdw blurRad="38100" dist="38100" dir="2700000" algn="tl">
                    <a:srgbClr val="000000">
                      <a:alpha val="43137"/>
                    </a:srgbClr>
                  </a:outerShdw>
                </a:effectLst>
                <a:latin typeface="Bookman Old Style" panose="02050604050505020204" pitchFamily="18" charset="0"/>
              </a:rPr>
              <a:t>Transversiyon</a:t>
            </a:r>
            <a:r>
              <a:rPr lang="tr-TR" b="1" dirty="0">
                <a:effectLst>
                  <a:outerShdw blurRad="38100" dist="38100" dir="2700000" algn="tl">
                    <a:srgbClr val="000000">
                      <a:alpha val="43137"/>
                    </a:srgbClr>
                  </a:outerShdw>
                </a:effectLst>
                <a:latin typeface="Bookman Old Style" panose="02050604050505020204" pitchFamily="18" charset="0"/>
              </a:rPr>
              <a:t> tutumluluğu</a:t>
            </a:r>
            <a:endParaRPr lang="tr-TR" dirty="0"/>
          </a:p>
        </p:txBody>
      </p:sp>
      <p:sp>
        <p:nvSpPr>
          <p:cNvPr id="3" name="Dikdörtgen 2">
            <a:extLst>
              <a:ext uri="{FF2B5EF4-FFF2-40B4-BE49-F238E27FC236}">
                <a16:creationId xmlns:a16="http://schemas.microsoft.com/office/drawing/2014/main" id="{3D96A8EB-689E-4D91-A868-CA0DEAF64043}"/>
              </a:ext>
            </a:extLst>
          </p:cNvPr>
          <p:cNvSpPr/>
          <p:nvPr/>
        </p:nvSpPr>
        <p:spPr>
          <a:xfrm>
            <a:off x="83649" y="1802584"/>
            <a:ext cx="9060351" cy="923330"/>
          </a:xfrm>
          <a:prstGeom prst="rect">
            <a:avLst/>
          </a:prstGeom>
        </p:spPr>
        <p:txBody>
          <a:bodyPr wrap="square">
            <a:spAutoFit/>
          </a:bodyPr>
          <a:lstStyle/>
          <a:p>
            <a:pPr marL="285750" indent="-285750">
              <a:buFont typeface="Arial" panose="020B0604020202020204" pitchFamily="34" charset="0"/>
              <a:buChar char="•"/>
            </a:pPr>
            <a:r>
              <a:rPr lang="tr-TR" dirty="0">
                <a:latin typeface="Bookman Old Style" panose="02050604050505020204" pitchFamily="18" charset="0"/>
              </a:rPr>
              <a:t>(-) geri ve paralel mutasyon ve küçük </a:t>
            </a:r>
            <a:r>
              <a:rPr lang="tr-TR" i="1" dirty="0">
                <a:latin typeface="Bookman Old Style" panose="02050604050505020204" pitchFamily="18" charset="0"/>
              </a:rPr>
              <a:t>n</a:t>
            </a:r>
            <a:r>
              <a:rPr lang="tr-TR" dirty="0">
                <a:latin typeface="Bookman Old Style" panose="02050604050505020204" pitchFamily="18" charset="0"/>
              </a:rPr>
              <a:t> sorun </a:t>
            </a:r>
            <a:r>
              <a:rPr lang="tr-TR" dirty="0">
                <a:latin typeface="Bookman Old Style" panose="02050604050505020204" pitchFamily="18" charset="0"/>
                <a:sym typeface="Wingdings" panose="05000000000000000000" pitchFamily="2" charset="2"/>
              </a:rPr>
              <a:t> uzun-kısa dal çekimi</a:t>
            </a:r>
          </a:p>
          <a:p>
            <a:pPr marL="285750" indent="-285750">
              <a:buFont typeface="Arial" panose="020B0604020202020204" pitchFamily="34" charset="0"/>
              <a:buChar char="•"/>
            </a:pPr>
            <a:r>
              <a:rPr lang="tr-TR" dirty="0">
                <a:latin typeface="Bookman Old Style" panose="02050604050505020204" pitchFamily="18" charset="0"/>
              </a:rPr>
              <a:t>(+) varsayım ve modelden azade (1) dizi farklılaşma azsa, (2) nükleotid değişim oranı düşükse, (3) veri çoksa MP iyi.</a:t>
            </a:r>
          </a:p>
        </p:txBody>
      </p:sp>
    </p:spTree>
    <p:extLst>
      <p:ext uri="{BB962C8B-B14F-4D97-AF65-F5344CB8AC3E}">
        <p14:creationId xmlns:p14="http://schemas.microsoft.com/office/powerpoint/2010/main" val="3332702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rot="1186220">
            <a:off x="6822990" y="5732847"/>
            <a:ext cx="1502860" cy="961985"/>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latin typeface="Bookman Old Style" panose="02050604050505020204" pitchFamily="18" charset="0"/>
              </a:rPr>
              <a:t>Maximum Likelihood</a:t>
            </a:r>
            <a:endParaRPr lang="tr-TR" b="1" dirty="0">
              <a:effectLst>
                <a:outerShdw blurRad="38100" dist="38100" dir="2700000" algn="tl">
                  <a:srgbClr val="000000">
                    <a:alpha val="43137"/>
                  </a:srgbClr>
                </a:outerShdw>
              </a:effectLst>
              <a:latin typeface="Bookman Old Style" panose="02050604050505020204" pitchFamily="18" charset="0"/>
            </a:endParaRPr>
          </a:p>
        </p:txBody>
      </p:sp>
      <p:cxnSp>
        <p:nvCxnSpPr>
          <p:cNvPr id="4" name="Straight Connector 3"/>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pic>
        <p:nvPicPr>
          <p:cNvPr id="9" name="Picture 8"/>
          <p:cNvPicPr>
            <a:picLocks noChangeAspect="1"/>
          </p:cNvPicPr>
          <p:nvPr/>
        </p:nvPicPr>
        <p:blipFill>
          <a:blip r:embed="rId4"/>
          <a:stretch>
            <a:fillRect/>
          </a:stretch>
        </p:blipFill>
        <p:spPr>
          <a:xfrm>
            <a:off x="-4965" y="2463592"/>
            <a:ext cx="2570509" cy="3975100"/>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2367308" y="1412009"/>
            <a:ext cx="4851945" cy="5020595"/>
          </a:xfrm>
          <a:prstGeom prst="rect">
            <a:avLst/>
          </a:prstGeom>
        </p:spPr>
      </p:pic>
      <p:sp>
        <p:nvSpPr>
          <p:cNvPr id="11" name="Rectangle 10"/>
          <p:cNvSpPr/>
          <p:nvPr/>
        </p:nvSpPr>
        <p:spPr>
          <a:xfrm>
            <a:off x="542127" y="2393225"/>
            <a:ext cx="1513556" cy="369332"/>
          </a:xfrm>
          <a:prstGeom prst="rect">
            <a:avLst/>
          </a:prstGeom>
        </p:spPr>
        <p:txBody>
          <a:bodyPr wrap="none">
            <a:spAutoFit/>
          </a:bodyPr>
          <a:lstStyle/>
          <a:p>
            <a:r>
              <a:rPr lang="tr-TR" dirty="0">
                <a:latin typeface="Bookman Old Style" panose="02050604050505020204" pitchFamily="18" charset="0"/>
              </a:rPr>
              <a:t>R. A. Fisher</a:t>
            </a:r>
          </a:p>
        </p:txBody>
      </p:sp>
      <p:sp>
        <p:nvSpPr>
          <p:cNvPr id="12" name="Dikdörtgen 11">
            <a:extLst>
              <a:ext uri="{FF2B5EF4-FFF2-40B4-BE49-F238E27FC236}">
                <a16:creationId xmlns:a16="http://schemas.microsoft.com/office/drawing/2014/main" id="{D73F50F3-D3E8-4092-930D-90F595CC493C}"/>
              </a:ext>
            </a:extLst>
          </p:cNvPr>
          <p:cNvSpPr/>
          <p:nvPr/>
        </p:nvSpPr>
        <p:spPr>
          <a:xfrm>
            <a:off x="7703103" y="4334278"/>
            <a:ext cx="1287532" cy="1200329"/>
          </a:xfrm>
          <a:prstGeom prst="rect">
            <a:avLst/>
          </a:prstGeom>
        </p:spPr>
        <p:txBody>
          <a:bodyPr wrap="none">
            <a:spAutoFit/>
          </a:bodyPr>
          <a:lstStyle/>
          <a:p>
            <a:r>
              <a:rPr lang="tr-TR"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IQTree</a:t>
            </a:r>
            <a:endParaRPr lang="tr-TR"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endParaRPr>
          </a:p>
          <a:p>
            <a:r>
              <a:rPr lang="tr-TR"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RAxML</a:t>
            </a:r>
            <a:endParaRPr lang="tr-TR"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endParaRPr>
          </a:p>
          <a:p>
            <a:r>
              <a:rPr lang="tr-TR"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FastTree</a:t>
            </a:r>
            <a:endParaRPr lang="tr-TR"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endParaRPr>
          </a:p>
          <a:p>
            <a:r>
              <a:rPr lang="tr-TR"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PhyML</a:t>
            </a:r>
            <a:endParaRPr lang="tr-TR" dirty="0"/>
          </a:p>
        </p:txBody>
      </p:sp>
      <p:sp>
        <p:nvSpPr>
          <p:cNvPr id="6" name="Dikdörtgen 5">
            <a:extLst>
              <a:ext uri="{FF2B5EF4-FFF2-40B4-BE49-F238E27FC236}">
                <a16:creationId xmlns:a16="http://schemas.microsoft.com/office/drawing/2014/main" id="{1DBA1DBD-C0B2-4619-A81E-9E278EADC69D}"/>
              </a:ext>
            </a:extLst>
          </p:cNvPr>
          <p:cNvSpPr/>
          <p:nvPr/>
        </p:nvSpPr>
        <p:spPr>
          <a:xfrm>
            <a:off x="5651500" y="176944"/>
            <a:ext cx="3364535" cy="923330"/>
          </a:xfrm>
          <a:prstGeom prst="rect">
            <a:avLst/>
          </a:prstGeom>
        </p:spPr>
        <p:txBody>
          <a:bodyPr wrap="square">
            <a:spAutoFit/>
          </a:bodyPr>
          <a:lstStyle/>
          <a:p>
            <a:pPr algn="r"/>
            <a:r>
              <a:rPr lang="tr-TR" noProof="1">
                <a:latin typeface="Bookman Old Style" panose="02050604050505020204" pitchFamily="18" charset="0"/>
              </a:rPr>
              <a:t>Likelihood fonksiyonu: </a:t>
            </a:r>
            <a:r>
              <a:rPr lang="en-US" noProof="1">
                <a:latin typeface="Bookman Old Style" panose="02050604050505020204" pitchFamily="18" charset="0"/>
              </a:rPr>
              <a:t>mevcut parametreler altında verinin olasılığı </a:t>
            </a:r>
            <a:endParaRPr lang="tr-TR" dirty="0">
              <a:latin typeface="Bookman Old Style" panose="02050604050505020204" pitchFamily="18" charset="0"/>
            </a:endParaRPr>
          </a:p>
        </p:txBody>
      </p:sp>
      <p:sp>
        <p:nvSpPr>
          <p:cNvPr id="8" name="Dikdörtgen 7">
            <a:extLst>
              <a:ext uri="{FF2B5EF4-FFF2-40B4-BE49-F238E27FC236}">
                <a16:creationId xmlns:a16="http://schemas.microsoft.com/office/drawing/2014/main" id="{6B59D171-AB6D-4207-8B1F-97C2AEC56519}"/>
              </a:ext>
            </a:extLst>
          </p:cNvPr>
          <p:cNvSpPr/>
          <p:nvPr/>
        </p:nvSpPr>
        <p:spPr>
          <a:xfrm>
            <a:off x="7179473" y="1793060"/>
            <a:ext cx="1811162" cy="1938992"/>
          </a:xfrm>
          <a:prstGeom prst="rect">
            <a:avLst/>
          </a:prstGeom>
        </p:spPr>
        <p:txBody>
          <a:bodyPr wrap="square">
            <a:spAutoFit/>
          </a:bodyPr>
          <a:lstStyle/>
          <a:p>
            <a:pPr algn="r"/>
            <a:r>
              <a:rPr lang="tr-TR" sz="2000" dirty="0">
                <a:latin typeface="Bookman Old Style" panose="02050604050505020204" pitchFamily="18" charset="0"/>
              </a:rPr>
              <a:t>belli bir evrim modeli altında dizilerin belli bir ağaçtaki olasılıkları </a:t>
            </a:r>
          </a:p>
        </p:txBody>
      </p:sp>
    </p:spTree>
    <p:extLst>
      <p:ext uri="{BB962C8B-B14F-4D97-AF65-F5344CB8AC3E}">
        <p14:creationId xmlns:p14="http://schemas.microsoft.com/office/powerpoint/2010/main" val="107568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effectLst>
                  <a:outerShdw blurRad="38100" dist="38100" dir="2700000" algn="tl">
                    <a:srgbClr val="000000">
                      <a:alpha val="43137"/>
                    </a:srgbClr>
                  </a:outerShdw>
                </a:effectLst>
                <a:latin typeface="Bookman Old Style" panose="02050604050505020204" pitchFamily="18" charset="0"/>
              </a:rPr>
              <a:t>Bayesian Inference</a:t>
            </a:r>
            <a:endParaRPr lang="tr-TR" sz="2400" b="1" dirty="0">
              <a:effectLst>
                <a:outerShdw blurRad="38100" dist="38100" dir="2700000" algn="tl">
                  <a:srgbClr val="000000">
                    <a:alpha val="43137"/>
                  </a:srgbClr>
                </a:outerShdw>
              </a:effectLst>
              <a:latin typeface="Bookman Old Style" panose="02050604050505020204" pitchFamily="18" charset="0"/>
            </a:endParaRPr>
          </a:p>
        </p:txBody>
      </p:sp>
      <p:cxnSp>
        <p:nvCxnSpPr>
          <p:cNvPr id="4" name="Straight Connector 3"/>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457205" y="2330452"/>
            <a:ext cx="4614758" cy="1371600"/>
          </a:xfrm>
          <a:prstGeom prst="rect">
            <a:avLst/>
          </a:prstGeom>
        </p:spPr>
      </p:pic>
      <p:pic>
        <p:nvPicPr>
          <p:cNvPr id="8" name="Picture 7"/>
          <p:cNvPicPr>
            <a:picLocks noChangeAspect="1"/>
          </p:cNvPicPr>
          <p:nvPr/>
        </p:nvPicPr>
        <p:blipFill>
          <a:blip r:embed="rId4"/>
          <a:stretch>
            <a:fillRect/>
          </a:stretch>
        </p:blipFill>
        <p:spPr>
          <a:xfrm>
            <a:off x="4100512" y="2330451"/>
            <a:ext cx="5043488" cy="4551053"/>
          </a:xfrm>
          <a:prstGeom prst="rect">
            <a:avLst/>
          </a:prstGeom>
        </p:spPr>
      </p:pic>
      <p:sp>
        <p:nvSpPr>
          <p:cNvPr id="5" name="Dikdörtgen 4">
            <a:extLst>
              <a:ext uri="{FF2B5EF4-FFF2-40B4-BE49-F238E27FC236}">
                <a16:creationId xmlns:a16="http://schemas.microsoft.com/office/drawing/2014/main" id="{E80F8A11-482F-4AEF-911F-32ABBB06DBE8}"/>
              </a:ext>
            </a:extLst>
          </p:cNvPr>
          <p:cNvSpPr/>
          <p:nvPr/>
        </p:nvSpPr>
        <p:spPr>
          <a:xfrm>
            <a:off x="114300" y="4341813"/>
            <a:ext cx="4572000" cy="2308324"/>
          </a:xfrm>
          <a:prstGeom prst="rect">
            <a:avLst/>
          </a:prstGeom>
        </p:spPr>
        <p:txBody>
          <a:bodyPr>
            <a:spAutoFit/>
          </a:bodyPr>
          <a:lstStyle/>
          <a:p>
            <a:r>
              <a:rPr lang="tr-TR" sz="2400" dirty="0">
                <a:latin typeface="Bookman Old Style" panose="02050604050505020204" pitchFamily="18" charset="0"/>
              </a:rPr>
              <a:t>Likelihood belli bir hipotez (ve evrimsel model) altında verinin gözlenme olasılığını tanımlarken, BI kullanarak belli bir veriye göre hipotezin olasılığı tanımlanır. </a:t>
            </a:r>
          </a:p>
        </p:txBody>
      </p:sp>
      <p:sp>
        <p:nvSpPr>
          <p:cNvPr id="6" name="Dikdörtgen 5">
            <a:extLst>
              <a:ext uri="{FF2B5EF4-FFF2-40B4-BE49-F238E27FC236}">
                <a16:creationId xmlns:a16="http://schemas.microsoft.com/office/drawing/2014/main" id="{96936DF4-4BC1-4694-96F6-1CC4B59A3D2B}"/>
              </a:ext>
            </a:extLst>
          </p:cNvPr>
          <p:cNvSpPr/>
          <p:nvPr/>
        </p:nvSpPr>
        <p:spPr>
          <a:xfrm>
            <a:off x="4044092" y="2110497"/>
            <a:ext cx="1346844" cy="369332"/>
          </a:xfrm>
          <a:prstGeom prst="rect">
            <a:avLst/>
          </a:prstGeom>
        </p:spPr>
        <p:txBody>
          <a:bodyPr wrap="none">
            <a:spAutoFit/>
          </a:bodyPr>
          <a:lstStyle/>
          <a:p>
            <a:r>
              <a:rPr lang="tr-TR" dirty="0">
                <a:latin typeface="Bookman Old Style" panose="02050604050505020204" pitchFamily="18" charset="0"/>
              </a:rPr>
              <a:t>Likelihood</a:t>
            </a:r>
            <a:endParaRPr lang="tr-TR" dirty="0"/>
          </a:p>
        </p:txBody>
      </p:sp>
      <p:sp>
        <p:nvSpPr>
          <p:cNvPr id="9" name="Dikdörtgen 8">
            <a:extLst>
              <a:ext uri="{FF2B5EF4-FFF2-40B4-BE49-F238E27FC236}">
                <a16:creationId xmlns:a16="http://schemas.microsoft.com/office/drawing/2014/main" id="{19E9181E-C1BD-4682-9EB0-B1B4DBC425F2}"/>
              </a:ext>
            </a:extLst>
          </p:cNvPr>
          <p:cNvSpPr/>
          <p:nvPr/>
        </p:nvSpPr>
        <p:spPr>
          <a:xfrm>
            <a:off x="1779530" y="2145786"/>
            <a:ext cx="1707519" cy="369332"/>
          </a:xfrm>
          <a:prstGeom prst="rect">
            <a:avLst/>
          </a:prstGeom>
        </p:spPr>
        <p:txBody>
          <a:bodyPr wrap="none">
            <a:spAutoFit/>
          </a:bodyPr>
          <a:lstStyle/>
          <a:p>
            <a:r>
              <a:rPr lang="tr-TR" dirty="0">
                <a:latin typeface="Bookman Old Style" panose="02050604050505020204" pitchFamily="18" charset="0"/>
              </a:rPr>
              <a:t>Önsel olasılık</a:t>
            </a:r>
            <a:endParaRPr lang="tr-TR" dirty="0"/>
          </a:p>
        </p:txBody>
      </p:sp>
      <p:sp>
        <p:nvSpPr>
          <p:cNvPr id="10" name="Dikdörtgen 9">
            <a:extLst>
              <a:ext uri="{FF2B5EF4-FFF2-40B4-BE49-F238E27FC236}">
                <a16:creationId xmlns:a16="http://schemas.microsoft.com/office/drawing/2014/main" id="{8AD1EC7F-6BA6-4075-94C9-84FB60178750}"/>
              </a:ext>
            </a:extLst>
          </p:cNvPr>
          <p:cNvSpPr/>
          <p:nvPr/>
        </p:nvSpPr>
        <p:spPr>
          <a:xfrm>
            <a:off x="2256584" y="3563029"/>
            <a:ext cx="2460930" cy="369332"/>
          </a:xfrm>
          <a:prstGeom prst="rect">
            <a:avLst/>
          </a:prstGeom>
        </p:spPr>
        <p:txBody>
          <a:bodyPr wrap="none">
            <a:spAutoFit/>
          </a:bodyPr>
          <a:lstStyle/>
          <a:p>
            <a:r>
              <a:rPr lang="tr-TR" dirty="0">
                <a:latin typeface="Bookman Old Style" panose="02050604050505020204" pitchFamily="18" charset="0"/>
              </a:rPr>
              <a:t>Normalleştirici sabit</a:t>
            </a:r>
            <a:endParaRPr lang="tr-TR" dirty="0"/>
          </a:p>
        </p:txBody>
      </p:sp>
    </p:spTree>
    <p:extLst>
      <p:ext uri="{BB962C8B-B14F-4D97-AF65-F5344CB8AC3E}">
        <p14:creationId xmlns:p14="http://schemas.microsoft.com/office/powerpoint/2010/main" val="2766327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effectLst>
                  <a:outerShdw blurRad="38100" dist="38100" dir="2700000" algn="tl">
                    <a:srgbClr val="000000">
                      <a:alpha val="43137"/>
                    </a:srgbClr>
                  </a:outerShdw>
                </a:effectLst>
                <a:latin typeface="Bookman Old Style" panose="02050604050505020204" pitchFamily="18" charset="0"/>
              </a:rPr>
              <a:t>Bayesian Inference</a:t>
            </a:r>
            <a:endParaRPr lang="tr-TR" sz="2400" b="1" dirty="0">
              <a:effectLst>
                <a:outerShdw blurRad="38100" dist="38100" dir="2700000" algn="tl">
                  <a:srgbClr val="000000">
                    <a:alpha val="43137"/>
                  </a:srgbClr>
                </a:outerShdw>
              </a:effectLst>
              <a:latin typeface="Bookman Old Style" panose="02050604050505020204" pitchFamily="18" charset="0"/>
            </a:endParaRPr>
          </a:p>
        </p:txBody>
      </p:sp>
      <p:cxnSp>
        <p:nvCxnSpPr>
          <p:cNvPr id="4" name="Straight Connector 3"/>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457205" y="2330452"/>
            <a:ext cx="4614758" cy="1371600"/>
          </a:xfrm>
          <a:prstGeom prst="rect">
            <a:avLst/>
          </a:prstGeom>
        </p:spPr>
      </p:pic>
      <p:sp>
        <p:nvSpPr>
          <p:cNvPr id="5" name="Dikdörtgen 4">
            <a:extLst>
              <a:ext uri="{FF2B5EF4-FFF2-40B4-BE49-F238E27FC236}">
                <a16:creationId xmlns:a16="http://schemas.microsoft.com/office/drawing/2014/main" id="{E80F8A11-482F-4AEF-911F-32ABBB06DBE8}"/>
              </a:ext>
            </a:extLst>
          </p:cNvPr>
          <p:cNvSpPr/>
          <p:nvPr/>
        </p:nvSpPr>
        <p:spPr>
          <a:xfrm>
            <a:off x="63500" y="4138613"/>
            <a:ext cx="9029700" cy="2677656"/>
          </a:xfrm>
          <a:prstGeom prst="rect">
            <a:avLst/>
          </a:prstGeom>
        </p:spPr>
        <p:txBody>
          <a:bodyPr wrap="square">
            <a:spAutoFit/>
          </a:bodyPr>
          <a:lstStyle/>
          <a:p>
            <a:pPr algn="ctr"/>
            <a:r>
              <a:rPr lang="tr-TR" sz="2400" dirty="0">
                <a:latin typeface="Bookman Old Style" panose="02050604050505020204" pitchFamily="18" charset="0"/>
              </a:rPr>
              <a:t>Sabit öncüller kullanılır; yani tüm ağaç topolojileri aynı önsel olasılığa sahiptir. Böylece ardıl olasılıklardaki tüm farklılıklar </a:t>
            </a:r>
            <a:r>
              <a:rPr lang="tr-TR" sz="2400" dirty="0" err="1">
                <a:latin typeface="Bookman Old Style" panose="02050604050505020204" pitchFamily="18" charset="0"/>
              </a:rPr>
              <a:t>likelihood</a:t>
            </a:r>
            <a:r>
              <a:rPr lang="tr-TR" sz="2400" dirty="0">
                <a:latin typeface="Bookman Old Style" panose="02050604050505020204" pitchFamily="18" charset="0"/>
              </a:rPr>
              <a:t> fonksiyonundan kaynaklanır.</a:t>
            </a:r>
          </a:p>
          <a:p>
            <a:pPr algn="ctr"/>
            <a:r>
              <a:rPr lang="tr-TR" sz="2400" dirty="0">
                <a:latin typeface="Bookman Old Style" panose="02050604050505020204" pitchFamily="18" charset="0"/>
              </a:rPr>
              <a:t> ML (birleşik </a:t>
            </a:r>
            <a:r>
              <a:rPr lang="tr-TR" sz="2400" dirty="0" err="1">
                <a:latin typeface="Bookman Old Style" panose="02050604050505020204" pitchFamily="18" charset="0"/>
              </a:rPr>
              <a:t>tahminleme</a:t>
            </a:r>
            <a:r>
              <a:rPr lang="tr-TR" sz="2400" dirty="0">
                <a:latin typeface="Bookman Old Style" panose="02050604050505020204" pitchFamily="18" charset="0"/>
              </a:rPr>
              <a:t>): Tüm parametreler için </a:t>
            </a:r>
            <a:r>
              <a:rPr lang="tr-TR" sz="2400" dirty="0" err="1">
                <a:latin typeface="Bookman Old Style" panose="02050604050505020204" pitchFamily="18" charset="0"/>
              </a:rPr>
              <a:t>likelihood</a:t>
            </a:r>
            <a:r>
              <a:rPr lang="tr-TR" sz="2400" dirty="0">
                <a:latin typeface="Bookman Old Style" panose="02050604050505020204" pitchFamily="18" charset="0"/>
              </a:rPr>
              <a:t> bir seferde optimize edilir</a:t>
            </a:r>
          </a:p>
          <a:p>
            <a:pPr algn="ctr"/>
            <a:r>
              <a:rPr lang="tr-TR" sz="2400" dirty="0">
                <a:latin typeface="Bookman Old Style" panose="02050604050505020204" pitchFamily="18" charset="0"/>
              </a:rPr>
              <a:t>BI (marjinal </a:t>
            </a:r>
            <a:r>
              <a:rPr lang="tr-TR" sz="2400" dirty="0" err="1">
                <a:latin typeface="Bookman Old Style" panose="02050604050505020204" pitchFamily="18" charset="0"/>
              </a:rPr>
              <a:t>tahminleme</a:t>
            </a:r>
            <a:r>
              <a:rPr lang="tr-TR" sz="2400" dirty="0">
                <a:latin typeface="Bookman Old Style" panose="02050604050505020204" pitchFamily="18" charset="0"/>
              </a:rPr>
              <a:t>) : Her parametrenin ardıl olasılığı bağımsız hesaplanır.</a:t>
            </a:r>
          </a:p>
        </p:txBody>
      </p:sp>
      <p:sp>
        <p:nvSpPr>
          <p:cNvPr id="6" name="Dikdörtgen 5">
            <a:extLst>
              <a:ext uri="{FF2B5EF4-FFF2-40B4-BE49-F238E27FC236}">
                <a16:creationId xmlns:a16="http://schemas.microsoft.com/office/drawing/2014/main" id="{96936DF4-4BC1-4694-96F6-1CC4B59A3D2B}"/>
              </a:ext>
            </a:extLst>
          </p:cNvPr>
          <p:cNvSpPr/>
          <p:nvPr/>
        </p:nvSpPr>
        <p:spPr>
          <a:xfrm>
            <a:off x="4044092" y="2110497"/>
            <a:ext cx="1346844" cy="369332"/>
          </a:xfrm>
          <a:prstGeom prst="rect">
            <a:avLst/>
          </a:prstGeom>
        </p:spPr>
        <p:txBody>
          <a:bodyPr wrap="none">
            <a:spAutoFit/>
          </a:bodyPr>
          <a:lstStyle/>
          <a:p>
            <a:r>
              <a:rPr lang="tr-TR" dirty="0">
                <a:latin typeface="Bookman Old Style" panose="02050604050505020204" pitchFamily="18" charset="0"/>
              </a:rPr>
              <a:t>Likelihood</a:t>
            </a:r>
            <a:endParaRPr lang="tr-TR" dirty="0"/>
          </a:p>
        </p:txBody>
      </p:sp>
      <p:sp>
        <p:nvSpPr>
          <p:cNvPr id="9" name="Dikdörtgen 8">
            <a:extLst>
              <a:ext uri="{FF2B5EF4-FFF2-40B4-BE49-F238E27FC236}">
                <a16:creationId xmlns:a16="http://schemas.microsoft.com/office/drawing/2014/main" id="{19E9181E-C1BD-4682-9EB0-B1B4DBC425F2}"/>
              </a:ext>
            </a:extLst>
          </p:cNvPr>
          <p:cNvSpPr/>
          <p:nvPr/>
        </p:nvSpPr>
        <p:spPr>
          <a:xfrm>
            <a:off x="1779530" y="2145786"/>
            <a:ext cx="1707519" cy="369332"/>
          </a:xfrm>
          <a:prstGeom prst="rect">
            <a:avLst/>
          </a:prstGeom>
        </p:spPr>
        <p:txBody>
          <a:bodyPr wrap="none">
            <a:spAutoFit/>
          </a:bodyPr>
          <a:lstStyle/>
          <a:p>
            <a:r>
              <a:rPr lang="tr-TR" dirty="0">
                <a:latin typeface="Bookman Old Style" panose="02050604050505020204" pitchFamily="18" charset="0"/>
              </a:rPr>
              <a:t>Önsel olasılık</a:t>
            </a:r>
            <a:endParaRPr lang="tr-TR" dirty="0"/>
          </a:p>
        </p:txBody>
      </p:sp>
      <p:sp>
        <p:nvSpPr>
          <p:cNvPr id="10" name="Dikdörtgen 9">
            <a:extLst>
              <a:ext uri="{FF2B5EF4-FFF2-40B4-BE49-F238E27FC236}">
                <a16:creationId xmlns:a16="http://schemas.microsoft.com/office/drawing/2014/main" id="{8AD1EC7F-6BA6-4075-94C9-84FB60178750}"/>
              </a:ext>
            </a:extLst>
          </p:cNvPr>
          <p:cNvSpPr/>
          <p:nvPr/>
        </p:nvSpPr>
        <p:spPr>
          <a:xfrm>
            <a:off x="2256584" y="3563029"/>
            <a:ext cx="2460930" cy="369332"/>
          </a:xfrm>
          <a:prstGeom prst="rect">
            <a:avLst/>
          </a:prstGeom>
        </p:spPr>
        <p:txBody>
          <a:bodyPr wrap="none">
            <a:spAutoFit/>
          </a:bodyPr>
          <a:lstStyle/>
          <a:p>
            <a:r>
              <a:rPr lang="tr-TR" dirty="0">
                <a:latin typeface="Bookman Old Style" panose="02050604050505020204" pitchFamily="18" charset="0"/>
              </a:rPr>
              <a:t>Normalleştirici sabit</a:t>
            </a:r>
            <a:endParaRPr lang="tr-TR" dirty="0"/>
          </a:p>
        </p:txBody>
      </p:sp>
    </p:spTree>
    <p:extLst>
      <p:ext uri="{BB962C8B-B14F-4D97-AF65-F5344CB8AC3E}">
        <p14:creationId xmlns:p14="http://schemas.microsoft.com/office/powerpoint/2010/main" val="2708706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12" name="Straight Connector 11"/>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1513489" y="409908"/>
            <a:ext cx="6103466" cy="5645584"/>
          </a:xfrm>
          <a:prstGeom prst="rect">
            <a:avLst/>
          </a:prstGeom>
        </p:spPr>
      </p:pic>
      <p:sp>
        <p:nvSpPr>
          <p:cNvPr id="14" name="Rectangle 13"/>
          <p:cNvSpPr/>
          <p:nvPr/>
        </p:nvSpPr>
        <p:spPr>
          <a:xfrm>
            <a:off x="3728031" y="3232700"/>
            <a:ext cx="3495743" cy="307777"/>
          </a:xfrm>
          <a:prstGeom prst="rect">
            <a:avLst/>
          </a:prstGeom>
          <a:solidFill>
            <a:srgbClr val="DFE6F4"/>
          </a:solidFill>
          <a:ln>
            <a:noFill/>
          </a:ln>
        </p:spPr>
        <p:txBody>
          <a:bodyPr wrap="square">
            <a:spAutoFit/>
          </a:bodyPr>
          <a:lstStyle/>
          <a:p>
            <a:pPr algn="ctr"/>
            <a:r>
              <a:rPr lang="en-US" sz="1400" b="1" dirty="0" err="1">
                <a:effectLst>
                  <a:outerShdw blurRad="38100" dist="38100" dir="2700000" algn="tl">
                    <a:srgbClr val="000000">
                      <a:alpha val="43137"/>
                    </a:srgbClr>
                  </a:outerShdw>
                </a:effectLst>
                <a:latin typeface="Bookman Old Style" panose="02050604050505020204" pitchFamily="18" charset="0"/>
              </a:rPr>
              <a:t>Durağan</a:t>
            </a:r>
            <a:r>
              <a:rPr lang="en-US" sz="1400" b="1" dirty="0">
                <a:effectLst>
                  <a:outerShdw blurRad="38100" dist="38100" dir="2700000" algn="tl">
                    <a:srgbClr val="000000">
                      <a:alpha val="43137"/>
                    </a:srgbClr>
                  </a:outerShdw>
                </a:effectLst>
                <a:latin typeface="Bookman Old Style" panose="02050604050505020204" pitchFamily="18" charset="0"/>
              </a:rPr>
              <a:t> </a:t>
            </a:r>
            <a:r>
              <a:rPr lang="en-US" sz="1400" b="1" dirty="0" err="1">
                <a:effectLst>
                  <a:outerShdw blurRad="38100" dist="38100" dir="2700000" algn="tl">
                    <a:srgbClr val="000000">
                      <a:alpha val="43137"/>
                    </a:srgbClr>
                  </a:outerShdw>
                </a:effectLst>
                <a:latin typeface="Bookman Old Style" panose="02050604050505020204" pitchFamily="18" charset="0"/>
              </a:rPr>
              <a:t>dağılım</a:t>
            </a:r>
            <a:endParaRPr lang="en-US" sz="1400" dirty="0"/>
          </a:p>
        </p:txBody>
      </p:sp>
      <p:sp>
        <p:nvSpPr>
          <p:cNvPr id="15" name="Rectangle 14"/>
          <p:cNvSpPr/>
          <p:nvPr/>
        </p:nvSpPr>
        <p:spPr>
          <a:xfrm>
            <a:off x="4549961" y="5665774"/>
            <a:ext cx="1220303" cy="276999"/>
          </a:xfrm>
          <a:prstGeom prst="rect">
            <a:avLst/>
          </a:prstGeom>
          <a:solidFill>
            <a:srgbClr val="DFE6F4"/>
          </a:solidFill>
          <a:ln>
            <a:noFill/>
          </a:ln>
        </p:spPr>
        <p:txBody>
          <a:bodyPr wrap="square">
            <a:spAutoFit/>
          </a:bodyPr>
          <a:lstStyle/>
          <a:p>
            <a:pPr algn="ctr"/>
            <a:r>
              <a:rPr lang="en-US" sz="1200" b="1" dirty="0" err="1">
                <a:effectLst>
                  <a:outerShdw blurRad="38100" dist="38100" dir="2700000" algn="tl">
                    <a:srgbClr val="000000">
                      <a:alpha val="43137"/>
                    </a:srgbClr>
                  </a:outerShdw>
                </a:effectLst>
                <a:latin typeface="Bookman Old Style" panose="02050604050505020204" pitchFamily="18" charset="0"/>
              </a:rPr>
              <a:t>Nesiller</a:t>
            </a:r>
            <a:endParaRPr lang="en-US" sz="1200" dirty="0"/>
          </a:p>
        </p:txBody>
      </p:sp>
      <p:sp>
        <p:nvSpPr>
          <p:cNvPr id="16" name="Rectangle 15"/>
          <p:cNvSpPr/>
          <p:nvPr/>
        </p:nvSpPr>
        <p:spPr>
          <a:xfrm rot="16200000">
            <a:off x="1195450" y="2829926"/>
            <a:ext cx="1220303" cy="276999"/>
          </a:xfrm>
          <a:prstGeom prst="rect">
            <a:avLst/>
          </a:prstGeom>
          <a:solidFill>
            <a:srgbClr val="DFE6F4"/>
          </a:solidFill>
          <a:ln>
            <a:noFill/>
          </a:ln>
        </p:spPr>
        <p:txBody>
          <a:bodyPr wrap="square">
            <a:spAutoFit/>
          </a:bodyPr>
          <a:lstStyle/>
          <a:p>
            <a:pPr algn="ctr"/>
            <a:r>
              <a:rPr lang="en-US" sz="1200" b="1" dirty="0" err="1">
                <a:effectLst>
                  <a:outerShdw blurRad="38100" dist="38100" dir="2700000" algn="tl">
                    <a:srgbClr val="000000">
                      <a:alpha val="43137"/>
                    </a:srgbClr>
                  </a:outerShdw>
                </a:effectLst>
                <a:latin typeface="Bookman Old Style" panose="02050604050505020204" pitchFamily="18" charset="0"/>
              </a:rPr>
              <a:t>ln</a:t>
            </a:r>
            <a:r>
              <a:rPr lang="en-US" sz="1200" b="1" i="1" dirty="0" err="1">
                <a:effectLst>
                  <a:outerShdw blurRad="38100" dist="38100" dir="2700000" algn="tl">
                    <a:srgbClr val="000000">
                      <a:alpha val="43137"/>
                    </a:srgbClr>
                  </a:outerShdw>
                </a:effectLst>
                <a:latin typeface="Bookman Old Style" panose="02050604050505020204" pitchFamily="18" charset="0"/>
              </a:rPr>
              <a:t>L</a:t>
            </a:r>
            <a:endParaRPr lang="en-US" sz="1200" i="1" dirty="0"/>
          </a:p>
        </p:txBody>
      </p:sp>
      <p:sp>
        <p:nvSpPr>
          <p:cNvPr id="17" name="Rectangle 16"/>
          <p:cNvSpPr/>
          <p:nvPr/>
        </p:nvSpPr>
        <p:spPr>
          <a:xfrm>
            <a:off x="3202967" y="4187627"/>
            <a:ext cx="1220303" cy="276999"/>
          </a:xfrm>
          <a:prstGeom prst="rect">
            <a:avLst/>
          </a:prstGeom>
          <a:solidFill>
            <a:srgbClr val="DFE6F4"/>
          </a:solidFill>
          <a:ln>
            <a:noFill/>
          </a:ln>
        </p:spPr>
        <p:txBody>
          <a:bodyPr wrap="square">
            <a:spAutoFit/>
          </a:bodyPr>
          <a:lstStyle/>
          <a:p>
            <a:r>
              <a:rPr lang="en-US" sz="1200" b="1" dirty="0">
                <a:effectLst>
                  <a:outerShdw blurRad="38100" dist="38100" dir="2700000" algn="tl">
                    <a:srgbClr val="000000">
                      <a:alpha val="43137"/>
                    </a:srgbClr>
                  </a:outerShdw>
                </a:effectLst>
                <a:latin typeface="Bookman Old Style" panose="02050604050505020204" pitchFamily="18" charset="0"/>
              </a:rPr>
              <a:t>Burn-in</a:t>
            </a:r>
            <a:endParaRPr lang="en-US" sz="1200" dirty="0"/>
          </a:p>
        </p:txBody>
      </p:sp>
      <p:sp>
        <p:nvSpPr>
          <p:cNvPr id="2" name="Dikdörtgen 1">
            <a:extLst>
              <a:ext uri="{FF2B5EF4-FFF2-40B4-BE49-F238E27FC236}">
                <a16:creationId xmlns:a16="http://schemas.microsoft.com/office/drawing/2014/main" id="{5CC3CBE2-EBB1-4D5C-B8DD-56FBF39F7F77}"/>
              </a:ext>
            </a:extLst>
          </p:cNvPr>
          <p:cNvSpPr/>
          <p:nvPr/>
        </p:nvSpPr>
        <p:spPr>
          <a:xfrm>
            <a:off x="7630511" y="5329958"/>
            <a:ext cx="1563248" cy="923330"/>
          </a:xfrm>
          <a:prstGeom prst="rect">
            <a:avLst/>
          </a:prstGeom>
        </p:spPr>
        <p:txBody>
          <a:bodyPr wrap="none">
            <a:spAutoFit/>
          </a:bodyPr>
          <a:lstStyle/>
          <a:p>
            <a:r>
              <a:rPr lang="tr-TR"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MrBayes</a:t>
            </a:r>
            <a:endParaRPr lang="tr-TR"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endParaRPr>
          </a:p>
          <a:p>
            <a:r>
              <a:rPr lang="tr-TR"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PhyloBayes</a:t>
            </a:r>
            <a:endParaRPr lang="tr-TR"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endParaRPr>
          </a:p>
          <a:p>
            <a:r>
              <a:rPr lang="tr-TR"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sym typeface="Wingdings" panose="05000000000000000000" pitchFamily="2" charset="2"/>
              </a:rPr>
              <a:t>BEAST</a:t>
            </a:r>
            <a:endParaRPr lang="tr-TR" dirty="0"/>
          </a:p>
        </p:txBody>
      </p:sp>
      <p:sp>
        <p:nvSpPr>
          <p:cNvPr id="3" name="Dikdörtgen 2">
            <a:extLst>
              <a:ext uri="{FF2B5EF4-FFF2-40B4-BE49-F238E27FC236}">
                <a16:creationId xmlns:a16="http://schemas.microsoft.com/office/drawing/2014/main" id="{8F94E745-18DC-47AD-8853-C3DE7CD17634}"/>
              </a:ext>
            </a:extLst>
          </p:cNvPr>
          <p:cNvSpPr/>
          <p:nvPr/>
        </p:nvSpPr>
        <p:spPr>
          <a:xfrm>
            <a:off x="5475902" y="3756407"/>
            <a:ext cx="3495743" cy="1200329"/>
          </a:xfrm>
          <a:prstGeom prst="rect">
            <a:avLst/>
          </a:prstGeom>
        </p:spPr>
        <p:txBody>
          <a:bodyPr wrap="square">
            <a:spAutoFit/>
          </a:bodyPr>
          <a:lstStyle/>
          <a:p>
            <a:pPr algn="r"/>
            <a:r>
              <a:rPr lang="tr-TR" dirty="0">
                <a:latin typeface="Bookman Old Style" panose="02050604050505020204" pitchFamily="18" charset="0"/>
              </a:rPr>
              <a:t>Y</a:t>
            </a:r>
            <a:r>
              <a:rPr lang="tr-TR">
                <a:latin typeface="Bookman Old Style" panose="02050604050505020204" pitchFamily="18" charset="0"/>
              </a:rPr>
              <a:t>eni </a:t>
            </a:r>
            <a:r>
              <a:rPr lang="tr-TR" dirty="0">
                <a:latin typeface="Bookman Old Style" panose="02050604050505020204" pitchFamily="18" charset="0"/>
              </a:rPr>
              <a:t>bir durumun kabulü, bu yeni önerilen durumun önceki duruma göre olasılık oranı temel alınarak yapılır.</a:t>
            </a:r>
          </a:p>
        </p:txBody>
      </p:sp>
    </p:spTree>
    <p:extLst>
      <p:ext uri="{BB962C8B-B14F-4D97-AF65-F5344CB8AC3E}">
        <p14:creationId xmlns:p14="http://schemas.microsoft.com/office/powerpoint/2010/main" val="1666729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04E7A1-F1AF-4D39-9797-2D807FA0E091}"/>
              </a:ext>
            </a:extLst>
          </p:cNvPr>
          <p:cNvSpPr>
            <a:spLocks noGrp="1"/>
          </p:cNvSpPr>
          <p:nvPr>
            <p:ph type="title"/>
          </p:nvPr>
        </p:nvSpPr>
        <p:spPr>
          <a:xfrm>
            <a:off x="628650" y="365126"/>
            <a:ext cx="7886700" cy="1325563"/>
          </a:xfrm>
        </p:spPr>
        <p:txBody>
          <a:bodyPr>
            <a:normAutofit/>
          </a:bodyPr>
          <a:lstStyle/>
          <a:p>
            <a:r>
              <a:rPr lang="tr-TR" sz="3600" b="1" dirty="0">
                <a:effectLst>
                  <a:outerShdw blurRad="38100" dist="38100" dir="2700000" algn="tl">
                    <a:srgbClr val="000000">
                      <a:alpha val="43137"/>
                    </a:srgbClr>
                  </a:outerShdw>
                </a:effectLst>
                <a:latin typeface="Bookman Old Style" panose="02050604050505020204" pitchFamily="18" charset="0"/>
              </a:rPr>
              <a:t>Mutluluğun formülü</a:t>
            </a:r>
            <a:br>
              <a:rPr lang="tr-TR" sz="2800" b="1" dirty="0">
                <a:effectLst>
                  <a:outerShdw blurRad="38100" dist="38100" dir="2700000" algn="tl">
                    <a:srgbClr val="000000">
                      <a:alpha val="43137"/>
                    </a:srgbClr>
                  </a:outerShdw>
                </a:effectLst>
                <a:latin typeface="Bookman Old Style" panose="02050604050505020204" pitchFamily="18" charset="0"/>
              </a:rPr>
            </a:br>
            <a:r>
              <a:rPr lang="tr-TR" sz="2400" b="1" dirty="0">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ya da en iyi </a:t>
            </a:r>
            <a:r>
              <a:rPr lang="tr-TR" sz="2400" b="1" dirty="0" err="1">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filogenetik</a:t>
            </a:r>
            <a:r>
              <a:rPr lang="tr-TR" sz="2400" b="1" dirty="0">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 yöntem hangisidir?</a:t>
            </a:r>
            <a:endParaRPr lang="tr-TR" sz="2800" b="1" dirty="0">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endParaRPr>
          </a:p>
        </p:txBody>
      </p:sp>
      <p:cxnSp>
        <p:nvCxnSpPr>
          <p:cNvPr id="5" name="Straight Connector 3">
            <a:extLst>
              <a:ext uri="{FF2B5EF4-FFF2-40B4-BE49-F238E27FC236}">
                <a16:creationId xmlns:a16="http://schemas.microsoft.com/office/drawing/2014/main" id="{1B749EDA-2993-4E78-A5D6-38FD80E1ED75}"/>
              </a:ext>
            </a:extLst>
          </p:cNvPr>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Dikdörtgen 1">
            <a:extLst>
              <a:ext uri="{FF2B5EF4-FFF2-40B4-BE49-F238E27FC236}">
                <a16:creationId xmlns:a16="http://schemas.microsoft.com/office/drawing/2014/main" id="{BD94B325-3F34-4B60-945B-FBFE15121A9C}"/>
              </a:ext>
            </a:extLst>
          </p:cNvPr>
          <p:cNvSpPr/>
          <p:nvPr/>
        </p:nvSpPr>
        <p:spPr>
          <a:xfrm>
            <a:off x="96764" y="2369921"/>
            <a:ext cx="9070112" cy="2169825"/>
          </a:xfrm>
          <a:prstGeom prst="rect">
            <a:avLst/>
          </a:prstGeom>
        </p:spPr>
        <p:txBody>
          <a:bodyPr wrap="none">
            <a:spAutoFit/>
          </a:bodyPr>
          <a:lstStyle/>
          <a:p>
            <a:pPr marL="285750" indent="-285750">
              <a:buFont typeface="Arial" panose="020B0604020202020204" pitchFamily="34" charset="0"/>
              <a:buChar char="•"/>
            </a:pPr>
            <a:r>
              <a:rPr lang="tr-TR" sz="1500" dirty="0">
                <a:latin typeface="Bookman Old Style" panose="02050604050505020204" pitchFamily="18" charset="0"/>
              </a:rPr>
              <a:t>Uzaklık yöntemleri ağaç arama yapmaz </a:t>
            </a:r>
            <a:r>
              <a:rPr lang="tr-TR" sz="1500" dirty="0">
                <a:latin typeface="Bookman Old Style" panose="02050604050505020204" pitchFamily="18" charset="0"/>
                <a:sym typeface="Wingdings" panose="05000000000000000000" pitchFamily="2" charset="2"/>
              </a:rPr>
              <a:t> hızlı ama düşük çözünürlük</a:t>
            </a:r>
          </a:p>
          <a:p>
            <a:pPr marL="285750" indent="-285750">
              <a:buFont typeface="Arial" panose="020B0604020202020204" pitchFamily="34" charset="0"/>
              <a:buChar char="•"/>
            </a:pPr>
            <a:r>
              <a:rPr lang="tr-TR" sz="1500" dirty="0">
                <a:latin typeface="Bookman Old Style" panose="02050604050505020204" pitchFamily="18" charset="0"/>
                <a:sym typeface="Wingdings" panose="05000000000000000000" pitchFamily="2" charset="2"/>
              </a:rPr>
              <a:t>MP çoklu nükleotid değişim düzeltmesi yapmaz</a:t>
            </a:r>
          </a:p>
          <a:p>
            <a:pPr lvl="1"/>
            <a:r>
              <a:rPr lang="tr-TR" sz="1500" dirty="0">
                <a:latin typeface="Bookman Old Style" panose="02050604050505020204" pitchFamily="18" charset="0"/>
                <a:sym typeface="Wingdings" panose="05000000000000000000" pitchFamily="2" charset="2"/>
              </a:rPr>
              <a:t>				 eski ayrılma olaylarındaki değişim sayısını hafife alır</a:t>
            </a:r>
          </a:p>
          <a:p>
            <a:pPr marL="285750" lvl="1" indent="-285750">
              <a:buFont typeface="Arial" panose="020B0604020202020204" pitchFamily="34" charset="0"/>
              <a:buChar char="•"/>
            </a:pPr>
            <a:r>
              <a:rPr lang="tr-TR" sz="1500" dirty="0">
                <a:latin typeface="Bookman Old Style" panose="02050604050505020204" pitchFamily="18" charset="0"/>
                <a:sym typeface="Wingdings" panose="05000000000000000000" pitchFamily="2" charset="2"/>
              </a:rPr>
              <a:t>Fazla basit ML modeli  tutarsızlık (</a:t>
            </a:r>
            <a:r>
              <a:rPr lang="tr-TR" sz="1500" dirty="0" err="1">
                <a:latin typeface="Bookman Old Style" panose="02050604050505020204" pitchFamily="18" charset="0"/>
                <a:sym typeface="Wingdings" panose="05000000000000000000" pitchFamily="2" charset="2"/>
              </a:rPr>
              <a:t>örn</a:t>
            </a:r>
            <a:r>
              <a:rPr lang="tr-TR" sz="1500" dirty="0">
                <a:latin typeface="Bookman Old Style" panose="02050604050505020204" pitchFamily="18" charset="0"/>
                <a:sym typeface="Wingdings" panose="05000000000000000000" pitchFamily="2" charset="2"/>
              </a:rPr>
              <a:t>. </a:t>
            </a:r>
            <a:r>
              <a:rPr lang="tr-TR" sz="1500" dirty="0" err="1">
                <a:latin typeface="Bookman Old Style" panose="02050604050505020204" pitchFamily="18" charset="0"/>
                <a:sym typeface="Wingdings" panose="05000000000000000000" pitchFamily="2" charset="2"/>
              </a:rPr>
              <a:t>indel</a:t>
            </a:r>
            <a:r>
              <a:rPr lang="tr-TR" sz="1500" dirty="0">
                <a:latin typeface="Bookman Old Style" panose="02050604050505020204" pitchFamily="18" charset="0"/>
                <a:sym typeface="Wingdings" panose="05000000000000000000" pitchFamily="2" charset="2"/>
              </a:rPr>
              <a:t> = kayıp veri …. Sıkıntı)</a:t>
            </a:r>
          </a:p>
          <a:p>
            <a:pPr marL="285750" lvl="1" indent="-285750">
              <a:buFont typeface="Arial" panose="020B0604020202020204" pitchFamily="34" charset="0"/>
              <a:buChar char="•"/>
            </a:pPr>
            <a:r>
              <a:rPr lang="tr-TR" sz="1500" dirty="0">
                <a:latin typeface="Bookman Old Style" panose="02050604050505020204" pitchFamily="18" charset="0"/>
                <a:sym typeface="Wingdings" panose="05000000000000000000" pitchFamily="2" charset="2"/>
              </a:rPr>
              <a:t>Mantıksız önsel dağılım  tutarsız BI</a:t>
            </a:r>
          </a:p>
          <a:p>
            <a:pPr marL="285750" lvl="1" indent="-285750">
              <a:buFont typeface="Arial" panose="020B0604020202020204" pitchFamily="34" charset="0"/>
              <a:buChar char="•"/>
            </a:pPr>
            <a:endParaRPr lang="tr-TR" sz="1500" dirty="0">
              <a:latin typeface="Bookman Old Style" panose="02050604050505020204" pitchFamily="18" charset="0"/>
              <a:sym typeface="Wingdings" panose="05000000000000000000" pitchFamily="2" charset="2"/>
            </a:endParaRPr>
          </a:p>
          <a:p>
            <a:pPr marL="285750" lvl="1" indent="-285750">
              <a:buFont typeface="Arial" panose="020B0604020202020204" pitchFamily="34" charset="0"/>
              <a:buChar char="•"/>
            </a:pPr>
            <a:r>
              <a:rPr lang="tr-TR" sz="1500" dirty="0">
                <a:latin typeface="Bookman Old Style" panose="02050604050505020204" pitchFamily="18" charset="0"/>
                <a:sym typeface="Wingdings" panose="05000000000000000000" pitchFamily="2" charset="2"/>
              </a:rPr>
              <a:t>ÖZET:	Model biliniyorsa ML ve BI </a:t>
            </a:r>
            <a:r>
              <a:rPr lang="tr-TR" sz="1500" dirty="0" err="1">
                <a:latin typeface="Bookman Old Style" panose="02050604050505020204" pitchFamily="18" charset="0"/>
                <a:sym typeface="Wingdings" panose="05000000000000000000" pitchFamily="2" charset="2"/>
              </a:rPr>
              <a:t>MP’den</a:t>
            </a:r>
            <a:r>
              <a:rPr lang="tr-TR" sz="1500" dirty="0">
                <a:latin typeface="Bookman Old Style" panose="02050604050505020204" pitchFamily="18" charset="0"/>
                <a:sym typeface="Wingdings" panose="05000000000000000000" pitchFamily="2" charset="2"/>
              </a:rPr>
              <a:t> daha iyi</a:t>
            </a:r>
          </a:p>
          <a:p>
            <a:pPr marL="0" lvl="1"/>
            <a:r>
              <a:rPr lang="tr-TR" sz="1500" dirty="0">
                <a:latin typeface="Bookman Old Style" panose="02050604050505020204" pitchFamily="18" charset="0"/>
                <a:sym typeface="Wingdings" panose="05000000000000000000" pitchFamily="2" charset="2"/>
              </a:rPr>
              <a:t>	Aşırı basit model  tutarsız ML ve BI</a:t>
            </a:r>
          </a:p>
          <a:p>
            <a:pPr marL="0" lvl="1"/>
            <a:r>
              <a:rPr lang="tr-TR" sz="1500" dirty="0">
                <a:latin typeface="Bookman Old Style" panose="02050604050505020204" pitchFamily="18" charset="0"/>
                <a:sym typeface="Wingdings" panose="05000000000000000000" pitchFamily="2" charset="2"/>
              </a:rPr>
              <a:t>	Hem MP, hem de en az bir </a:t>
            </a:r>
            <a:r>
              <a:rPr lang="tr-TR" sz="1500" dirty="0" err="1">
                <a:latin typeface="Bookman Old Style" panose="02050604050505020204" pitchFamily="18" charset="0"/>
                <a:sym typeface="Wingdings" panose="05000000000000000000" pitchFamily="2" charset="2"/>
              </a:rPr>
              <a:t>olasılıkçı</a:t>
            </a:r>
            <a:r>
              <a:rPr lang="tr-TR" sz="1500" dirty="0">
                <a:latin typeface="Bookman Old Style" panose="02050604050505020204" pitchFamily="18" charset="0"/>
                <a:sym typeface="Wingdings" panose="05000000000000000000" pitchFamily="2" charset="2"/>
              </a:rPr>
              <a:t> yöntem kullan.</a:t>
            </a:r>
          </a:p>
        </p:txBody>
      </p:sp>
    </p:spTree>
    <p:extLst>
      <p:ext uri="{BB962C8B-B14F-4D97-AF65-F5344CB8AC3E}">
        <p14:creationId xmlns:p14="http://schemas.microsoft.com/office/powerpoint/2010/main" val="2873001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1676" y="1937982"/>
            <a:ext cx="3308712" cy="4920018"/>
          </a:xfrm>
          <a:prstGeom prst="rect">
            <a:avLst/>
          </a:prstGeom>
          <a:effectLst>
            <a:outerShdw blurRad="50800" dist="38100" dir="2700000" algn="tl" rotWithShape="0">
              <a:prstClr val="black">
                <a:alpha val="40000"/>
              </a:prstClr>
            </a:outerShdw>
          </a:effectLst>
        </p:spPr>
      </p:pic>
      <p:sp>
        <p:nvSpPr>
          <p:cNvPr id="2" name="Cloud Callout 1"/>
          <p:cNvSpPr/>
          <p:nvPr/>
        </p:nvSpPr>
        <p:spPr>
          <a:xfrm>
            <a:off x="2679032" y="0"/>
            <a:ext cx="5470357" cy="2673221"/>
          </a:xfrm>
          <a:prstGeom prst="cloudCallou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Dördüncü</a:t>
            </a:r>
            <a:r>
              <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en-US"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Bölüm</a:t>
            </a:r>
            <a:endPar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endParaRPr>
          </a:p>
          <a:p>
            <a:pPr algn="ctr"/>
            <a:r>
              <a:rPr lang="tr-TR" sz="2800" b="1" dirty="0">
                <a:solidFill>
                  <a:schemeClr val="tx1"/>
                </a:solidFill>
                <a:effectLst>
                  <a:outerShdw blurRad="38100" dist="38100" dir="2700000" algn="tl">
                    <a:srgbClr val="000000">
                      <a:alpha val="43137"/>
                    </a:srgbClr>
                  </a:outerShdw>
                </a:effectLst>
                <a:latin typeface="Bookman Old Style" panose="02050604050505020204" pitchFamily="18" charset="0"/>
              </a:rPr>
              <a:t>Evrim</a:t>
            </a:r>
            <a:r>
              <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rPr>
              <a:t> </a:t>
            </a: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modelleri</a:t>
            </a:r>
            <a:endPar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536946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effectLst>
                  <a:outerShdw blurRad="38100" dist="38100" dir="2700000" algn="tl">
                    <a:srgbClr val="000000">
                      <a:alpha val="43137"/>
                    </a:srgbClr>
                  </a:outerShdw>
                </a:effectLst>
                <a:latin typeface="Bookman Old Style" panose="02050604050505020204" pitchFamily="18" charset="0"/>
              </a:rPr>
              <a:t>General time reversible</a:t>
            </a:r>
            <a:r>
              <a:rPr lang="tr-TR" sz="2800" b="1" dirty="0">
                <a:effectLst>
                  <a:outerShdw blurRad="38100" dist="38100" dir="2700000" algn="tl">
                    <a:srgbClr val="000000">
                      <a:alpha val="43137"/>
                    </a:srgbClr>
                  </a:outerShdw>
                </a:effectLst>
                <a:latin typeface="Bookman Old Style" panose="02050604050505020204" pitchFamily="18" charset="0"/>
              </a:rPr>
              <a:t> (GTR)</a:t>
            </a:r>
            <a:r>
              <a:rPr lang="en-US" sz="2800" b="1" dirty="0">
                <a:effectLst>
                  <a:outerShdw blurRad="38100" dist="38100" dir="2700000" algn="tl">
                    <a:srgbClr val="000000">
                      <a:alpha val="43137"/>
                    </a:srgbClr>
                  </a:outerShdw>
                </a:effectLst>
                <a:latin typeface="Bookman Old Style" panose="02050604050505020204" pitchFamily="18" charset="0"/>
              </a:rPr>
              <a:t> </a:t>
            </a:r>
            <a:r>
              <a:rPr lang="en-US" sz="2800" b="1" dirty="0" err="1">
                <a:effectLst>
                  <a:outerShdw blurRad="38100" dist="38100" dir="2700000" algn="tl">
                    <a:srgbClr val="000000">
                      <a:alpha val="43137"/>
                    </a:srgbClr>
                  </a:outerShdw>
                </a:effectLst>
                <a:latin typeface="Bookman Old Style" panose="02050604050505020204" pitchFamily="18" charset="0"/>
              </a:rPr>
              <a:t>modeli</a:t>
            </a:r>
            <a:endParaRPr lang="en-US" sz="2800" b="1" dirty="0">
              <a:effectLst>
                <a:outerShdw blurRad="38100" dist="38100" dir="2700000" algn="tl">
                  <a:srgbClr val="000000">
                    <a:alpha val="43137"/>
                  </a:srgbClr>
                </a:outerShdw>
              </a:effectLst>
              <a:latin typeface="Bookman Old Style" panose="02050604050505020204" pitchFamily="18" charset="0"/>
            </a:endParaRPr>
          </a:p>
        </p:txBody>
      </p:sp>
      <p:cxnSp>
        <p:nvCxnSpPr>
          <p:cNvPr id="4" name="Straight Connector 3"/>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0" y="2542032"/>
            <a:ext cx="9144000" cy="1773936"/>
          </a:xfrm>
          <a:prstGeom prst="rect">
            <a:avLst/>
          </a:prstGeom>
        </p:spPr>
      </p:pic>
      <p:sp>
        <p:nvSpPr>
          <p:cNvPr id="7" name="Rectangle 6"/>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Jennings</a:t>
            </a:r>
            <a:r>
              <a:rPr lang="en-US" dirty="0">
                <a:latin typeface="Agency FB" panose="020B0503020202020204" pitchFamily="34" charset="0"/>
                <a:cs typeface="Arial" panose="020B0604020202020204" pitchFamily="34" charset="0"/>
              </a:rPr>
              <a:t> WB (2017) </a:t>
            </a:r>
            <a:r>
              <a:rPr lang="en-US" dirty="0" err="1">
                <a:latin typeface="Agency FB" panose="020B0503020202020204" pitchFamily="34" charset="0"/>
              </a:rPr>
              <a:t>Phylogenomic</a:t>
            </a:r>
            <a:r>
              <a:rPr lang="en-US" dirty="0">
                <a:latin typeface="Agency FB" panose="020B0503020202020204" pitchFamily="34" charset="0"/>
              </a:rPr>
              <a:t> data acquisition: principles and practice, CRC Press</a:t>
            </a:r>
            <a:endParaRPr lang="en-US" dirty="0">
              <a:latin typeface="Agency FB" panose="020B0503020202020204" pitchFamily="34" charset="0"/>
              <a:cs typeface="Arial" panose="020B0604020202020204" pitchFamily="34" charset="0"/>
            </a:endParaRPr>
          </a:p>
        </p:txBody>
      </p:sp>
      <p:cxnSp>
        <p:nvCxnSpPr>
          <p:cNvPr id="8" name="Straight Connector 7"/>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Dikdörtgen 2">
            <a:extLst>
              <a:ext uri="{FF2B5EF4-FFF2-40B4-BE49-F238E27FC236}">
                <a16:creationId xmlns:a16="http://schemas.microsoft.com/office/drawing/2014/main" id="{72D6A363-63A5-4EE5-ADDC-6FB4402D51A3}"/>
              </a:ext>
            </a:extLst>
          </p:cNvPr>
          <p:cNvSpPr/>
          <p:nvPr/>
        </p:nvSpPr>
        <p:spPr>
          <a:xfrm>
            <a:off x="414780" y="4400811"/>
            <a:ext cx="8724256" cy="1200329"/>
          </a:xfrm>
          <a:prstGeom prst="rect">
            <a:avLst/>
          </a:prstGeom>
        </p:spPr>
        <p:txBody>
          <a:bodyPr wrap="square">
            <a:spAutoFit/>
          </a:bodyPr>
          <a:lstStyle/>
          <a:p>
            <a:r>
              <a:rPr lang="el-GR" i="1"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μ</a:t>
            </a:r>
            <a:r>
              <a:rPr lang="en-US" noProof="1">
                <a:effectLst>
                  <a:outerShdw blurRad="38100" dist="38100" dir="2700000" algn="tl">
                    <a:srgbClr val="000000">
                      <a:alpha val="43137"/>
                    </a:srgbClr>
                  </a:outerShdw>
                </a:effectLst>
                <a:latin typeface="Bookman Old Style" panose="02050604050505020204" pitchFamily="18" charset="0"/>
              </a:rPr>
              <a:t> genel değişim oranı</a:t>
            </a:r>
            <a:endParaRPr lang="tr-TR" noProof="1">
              <a:effectLst>
                <a:outerShdw blurRad="38100" dist="38100" dir="2700000" algn="tl">
                  <a:srgbClr val="000000">
                    <a:alpha val="43137"/>
                  </a:srgbClr>
                </a:outerShdw>
              </a:effectLst>
              <a:latin typeface="Bookman Old Style" panose="02050604050505020204" pitchFamily="18" charset="0"/>
            </a:endParaRPr>
          </a:p>
          <a:p>
            <a:r>
              <a:rPr lang="el-GR" i="1"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π</a:t>
            </a:r>
            <a:r>
              <a:rPr lang="en-US"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baz sıklıkları (A, C, G ve T için)</a:t>
            </a:r>
            <a:endParaRPr lang="tr-TR"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endParaRPr>
          </a:p>
          <a:p>
            <a:r>
              <a:rPr lang="tr-TR" i="1"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a-f</a:t>
            </a:r>
            <a:r>
              <a:rPr lang="en-US"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ola</a:t>
            </a:r>
            <a:r>
              <a:rPr lang="tr-TR"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s</a:t>
            </a:r>
            <a:r>
              <a:rPr lang="en-US"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ı değişimlerin sıklıkları (örn</a:t>
            </a:r>
            <a:r>
              <a:rPr lang="tr-TR"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t>
            </a:r>
            <a:r>
              <a:rPr lang="en-US"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a:t>
            </a:r>
            <a:r>
              <a:rPr lang="en-US" i="1"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a</a:t>
            </a:r>
            <a:r>
              <a:rPr lang="en-US" noProof="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A’dan C’ye ya da C’den A’ya değişimlerin sıklığı)</a:t>
            </a:r>
            <a:endParaRPr lang="tr-TR" dirty="0">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507531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61307" y="204812"/>
            <a:ext cx="3916908" cy="6653188"/>
          </a:xfrm>
          <a:prstGeom prst="rect">
            <a:avLst/>
          </a:prstGeom>
        </p:spPr>
      </p:pic>
      <p:pic>
        <p:nvPicPr>
          <p:cNvPr id="2" name="Picture 1"/>
          <p:cNvPicPr>
            <a:picLocks noChangeAspect="1"/>
          </p:cNvPicPr>
          <p:nvPr/>
        </p:nvPicPr>
        <p:blipFill rotWithShape="1">
          <a:blip r:embed="rId5"/>
          <a:srcRect b="13060"/>
          <a:stretch/>
        </p:blipFill>
        <p:spPr>
          <a:xfrm>
            <a:off x="1328089" y="3245081"/>
            <a:ext cx="2857500" cy="3701629"/>
          </a:xfrm>
          <a:prstGeom prst="rect">
            <a:avLst/>
          </a:prstGeom>
        </p:spPr>
      </p:pic>
      <p:sp>
        <p:nvSpPr>
          <p:cNvPr id="3" name="Dikdörtgen 2">
            <a:extLst>
              <a:ext uri="{FF2B5EF4-FFF2-40B4-BE49-F238E27FC236}">
                <a16:creationId xmlns:a16="http://schemas.microsoft.com/office/drawing/2014/main" id="{E5FB512D-930D-4547-9C72-F4019DF7B7B8}"/>
              </a:ext>
            </a:extLst>
          </p:cNvPr>
          <p:cNvSpPr/>
          <p:nvPr/>
        </p:nvSpPr>
        <p:spPr>
          <a:xfrm>
            <a:off x="104201" y="238932"/>
            <a:ext cx="2799959" cy="2062103"/>
          </a:xfrm>
          <a:prstGeom prst="rect">
            <a:avLst/>
          </a:prstGeom>
        </p:spPr>
        <p:txBody>
          <a:bodyPr wrap="square">
            <a:spAutoFit/>
          </a:bodyPr>
          <a:lstStyle/>
          <a:p>
            <a:pPr algn="r"/>
            <a:r>
              <a:rPr lang="tr-TR" sz="3200" noProof="1">
                <a:latin typeface="Mistral" panose="020B0604020202020204" pitchFamily="66" charset="0"/>
              </a:rPr>
              <a:t>biyolojik çeşitliliğin arkasındaki evrimsel geçmiş</a:t>
            </a:r>
            <a:endParaRPr lang="tr-TR" sz="3200" dirty="0">
              <a:latin typeface="Mistral" panose="020B0604020202020204" pitchFamily="66" charset="0"/>
            </a:endParaRPr>
          </a:p>
        </p:txBody>
      </p:sp>
      <p:sp>
        <p:nvSpPr>
          <p:cNvPr id="5" name="Dikdörtgen 4">
            <a:extLst>
              <a:ext uri="{FF2B5EF4-FFF2-40B4-BE49-F238E27FC236}">
                <a16:creationId xmlns:a16="http://schemas.microsoft.com/office/drawing/2014/main" id="{49EEAFC6-3DBD-41BF-8089-B442D42E66F2}"/>
              </a:ext>
            </a:extLst>
          </p:cNvPr>
          <p:cNvSpPr/>
          <p:nvPr/>
        </p:nvSpPr>
        <p:spPr>
          <a:xfrm>
            <a:off x="95522" y="3149620"/>
            <a:ext cx="3026990" cy="1569660"/>
          </a:xfrm>
          <a:prstGeom prst="rect">
            <a:avLst/>
          </a:prstGeom>
        </p:spPr>
        <p:txBody>
          <a:bodyPr wrap="square">
            <a:spAutoFit/>
          </a:bodyPr>
          <a:lstStyle/>
          <a:p>
            <a:pPr marL="571500" indent="-571500">
              <a:buFont typeface="Arial" panose="020B0604020202020204" pitchFamily="34" charset="0"/>
              <a:buChar char="•"/>
            </a:pPr>
            <a:r>
              <a:rPr lang="tr-TR" sz="3200" noProof="1">
                <a:latin typeface="Mistral" panose="020B0604020202020204" pitchFamily="66" charset="0"/>
              </a:rPr>
              <a:t>Morfolojik</a:t>
            </a:r>
          </a:p>
          <a:p>
            <a:pPr marL="571500" indent="-571500">
              <a:buFont typeface="Arial" panose="020B0604020202020204" pitchFamily="34" charset="0"/>
              <a:buChar char="•"/>
            </a:pPr>
            <a:r>
              <a:rPr lang="tr-TR" sz="3200" noProof="1">
                <a:latin typeface="Mistral" panose="020B0604020202020204" pitchFamily="66" charset="0"/>
              </a:rPr>
              <a:t>Davranış</a:t>
            </a:r>
          </a:p>
          <a:p>
            <a:pPr marL="571500" indent="-571500">
              <a:buFont typeface="Arial" panose="020B0604020202020204" pitchFamily="34" charset="0"/>
              <a:buChar char="•"/>
            </a:pPr>
            <a:r>
              <a:rPr lang="tr-TR" sz="3200" noProof="1">
                <a:latin typeface="Mistral" panose="020B0604020202020204" pitchFamily="66" charset="0"/>
              </a:rPr>
              <a:t>Moleküler</a:t>
            </a:r>
            <a:endParaRPr lang="tr-TR" sz="3200" dirty="0">
              <a:latin typeface="Mistral" panose="020B0604020202020204" pitchFamily="66" charset="0"/>
            </a:endParaRPr>
          </a:p>
        </p:txBody>
      </p:sp>
      <p:sp>
        <p:nvSpPr>
          <p:cNvPr id="6" name="Dikdörtgen 5">
            <a:extLst>
              <a:ext uri="{FF2B5EF4-FFF2-40B4-BE49-F238E27FC236}">
                <a16:creationId xmlns:a16="http://schemas.microsoft.com/office/drawing/2014/main" id="{6BE6050F-DBB7-4CA0-B24F-F9575E2BA12E}"/>
              </a:ext>
            </a:extLst>
          </p:cNvPr>
          <p:cNvSpPr/>
          <p:nvPr/>
        </p:nvSpPr>
        <p:spPr>
          <a:xfrm>
            <a:off x="6494857" y="1269248"/>
            <a:ext cx="2808637" cy="3539430"/>
          </a:xfrm>
          <a:prstGeom prst="rect">
            <a:avLst/>
          </a:prstGeom>
        </p:spPr>
        <p:txBody>
          <a:bodyPr wrap="square">
            <a:spAutoFit/>
          </a:bodyPr>
          <a:lstStyle/>
          <a:p>
            <a:r>
              <a:rPr lang="tr-TR" sz="2800" dirty="0">
                <a:latin typeface="Mistral" panose="020B0604020202020204" pitchFamily="66" charset="0"/>
              </a:rPr>
              <a:t>Bakteri-bitki karşılaştırması</a:t>
            </a:r>
          </a:p>
          <a:p>
            <a:endParaRPr lang="tr-TR" sz="2800" dirty="0">
              <a:latin typeface="Mistral" panose="020B0604020202020204" pitchFamily="66" charset="0"/>
            </a:endParaRPr>
          </a:p>
          <a:p>
            <a:r>
              <a:rPr lang="tr-TR" sz="2800" dirty="0">
                <a:latin typeface="Mistral" panose="020B0604020202020204" pitchFamily="66" charset="0"/>
              </a:rPr>
              <a:t>Düzenli değişim örüntüsü</a:t>
            </a:r>
          </a:p>
          <a:p>
            <a:endParaRPr lang="tr-TR" sz="2800" dirty="0">
              <a:latin typeface="Mistral" panose="020B0604020202020204" pitchFamily="66" charset="0"/>
            </a:endParaRPr>
          </a:p>
          <a:p>
            <a:r>
              <a:rPr lang="tr-TR" sz="2800" dirty="0">
                <a:latin typeface="Mistral" panose="020B0604020202020204" pitchFamily="66" charset="0"/>
              </a:rPr>
              <a:t>Büyük </a:t>
            </a:r>
            <a:r>
              <a:rPr lang="tr-TR" sz="2800" dirty="0" err="1">
                <a:latin typeface="Mistral" panose="020B0604020202020204" pitchFamily="66" charset="0"/>
              </a:rPr>
              <a:t>filogenetik</a:t>
            </a:r>
            <a:r>
              <a:rPr lang="tr-TR" sz="2800" dirty="0">
                <a:latin typeface="Mistral" panose="020B0604020202020204" pitchFamily="66" charset="0"/>
              </a:rPr>
              <a:t> bilgi içeriği</a:t>
            </a:r>
          </a:p>
        </p:txBody>
      </p:sp>
      <p:sp>
        <p:nvSpPr>
          <p:cNvPr id="7" name="Dikdörtgen 6">
            <a:extLst>
              <a:ext uri="{FF2B5EF4-FFF2-40B4-BE49-F238E27FC236}">
                <a16:creationId xmlns:a16="http://schemas.microsoft.com/office/drawing/2014/main" id="{1E80590F-F9C2-4E40-86FE-B7ED0B351144}"/>
              </a:ext>
            </a:extLst>
          </p:cNvPr>
          <p:cNvSpPr/>
          <p:nvPr/>
        </p:nvSpPr>
        <p:spPr>
          <a:xfrm>
            <a:off x="104202" y="2834346"/>
            <a:ext cx="2920633" cy="2534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44DA7A5C-4252-46E7-AB39-10B61EBF28C0}"/>
              </a:ext>
            </a:extLst>
          </p:cNvPr>
          <p:cNvSpPr/>
          <p:nvPr/>
        </p:nvSpPr>
        <p:spPr>
          <a:xfrm>
            <a:off x="3871922" y="2344003"/>
            <a:ext cx="4735837" cy="4309185"/>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tr-TR" sz="8000" noProof="1">
                <a:solidFill>
                  <a:schemeClr val="tx1"/>
                </a:solidFill>
                <a:effectLst>
                  <a:outerShdw blurRad="38100" dist="38100" dir="2700000" algn="tl">
                    <a:srgbClr val="000000">
                      <a:alpha val="43137"/>
                    </a:srgbClr>
                  </a:outerShdw>
                </a:effectLst>
                <a:latin typeface="Mistral" panose="020B0604020202020204" pitchFamily="66" charset="0"/>
              </a:rPr>
              <a:t>Morfolojik</a:t>
            </a:r>
          </a:p>
          <a:p>
            <a:pPr marL="571500" indent="-571500">
              <a:buFont typeface="Arial" panose="020B0604020202020204" pitchFamily="34" charset="0"/>
              <a:buChar char="•"/>
            </a:pPr>
            <a:r>
              <a:rPr lang="tr-TR" sz="8000" noProof="1">
                <a:solidFill>
                  <a:schemeClr val="tx1"/>
                </a:solidFill>
                <a:effectLst>
                  <a:outerShdw blurRad="38100" dist="38100" dir="2700000" algn="tl">
                    <a:srgbClr val="000000">
                      <a:alpha val="43137"/>
                    </a:srgbClr>
                  </a:outerShdw>
                </a:effectLst>
                <a:latin typeface="Mistral" panose="020B0604020202020204" pitchFamily="66" charset="0"/>
              </a:rPr>
              <a:t>Davranış</a:t>
            </a:r>
          </a:p>
          <a:p>
            <a:pPr marL="571500" indent="-571500">
              <a:buFont typeface="Arial" panose="020B0604020202020204" pitchFamily="34" charset="0"/>
              <a:buChar char="•"/>
            </a:pPr>
            <a:r>
              <a:rPr lang="tr-TR" sz="8000" noProof="1">
                <a:solidFill>
                  <a:schemeClr val="tx1"/>
                </a:solidFill>
                <a:effectLst>
                  <a:outerShdw blurRad="38100" dist="38100" dir="2700000" algn="tl">
                    <a:srgbClr val="000000">
                      <a:alpha val="43137"/>
                    </a:srgbClr>
                  </a:outerShdw>
                </a:effectLst>
                <a:latin typeface="Mistral" panose="020B0604020202020204" pitchFamily="66" charset="0"/>
              </a:rPr>
              <a:t>Moleküler</a:t>
            </a:r>
            <a:endParaRPr lang="tr-TR" sz="8000" dirty="0">
              <a:solidFill>
                <a:schemeClr val="tx1"/>
              </a:solidFill>
              <a:effectLst>
                <a:outerShdw blurRad="38100" dist="38100" dir="2700000" algn="tl">
                  <a:srgbClr val="000000">
                    <a:alpha val="43137"/>
                  </a:srgbClr>
                </a:outerShdw>
              </a:effectLst>
              <a:latin typeface="Mistral" panose="020B0604020202020204" pitchFamily="66" charset="0"/>
            </a:endParaRPr>
          </a:p>
        </p:txBody>
      </p:sp>
    </p:spTree>
    <p:extLst>
      <p:ext uri="{BB962C8B-B14F-4D97-AF65-F5344CB8AC3E}">
        <p14:creationId xmlns:p14="http://schemas.microsoft.com/office/powerpoint/2010/main" val="1049598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93872" y="60960"/>
            <a:ext cx="5772468" cy="6309360"/>
          </a:xfrm>
          <a:prstGeom prst="rect">
            <a:avLst/>
          </a:prstGeom>
        </p:spPr>
      </p:pic>
      <p:sp>
        <p:nvSpPr>
          <p:cNvPr id="5" name="Rectangle 4"/>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6" name="Straight Connector 5"/>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4985359" y="450937"/>
            <a:ext cx="2843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728559" y="220104"/>
            <a:ext cx="1315233" cy="461665"/>
          </a:xfrm>
          <a:prstGeom prst="rect">
            <a:avLst/>
          </a:prstGeom>
        </p:spPr>
        <p:txBody>
          <a:bodyPr wrap="square">
            <a:spAutoFit/>
          </a:bodyPr>
          <a:lstStyle/>
          <a:p>
            <a:pPr algn="ctr"/>
            <a:r>
              <a:rPr lang="en-US" sz="1200" b="1" dirty="0" err="1">
                <a:effectLst>
                  <a:outerShdw blurRad="38100" dist="38100" dir="2700000" algn="tl">
                    <a:srgbClr val="000000">
                      <a:alpha val="43137"/>
                    </a:srgbClr>
                  </a:outerShdw>
                </a:effectLst>
                <a:latin typeface="Bookman Old Style" panose="02050604050505020204" pitchFamily="18" charset="0"/>
              </a:rPr>
              <a:t>açık</a:t>
            </a:r>
            <a:endParaRPr lang="en-US" sz="1200" b="1" dirty="0">
              <a:effectLst>
                <a:outerShdw blurRad="38100" dist="38100" dir="2700000" algn="tl">
                  <a:srgbClr val="000000">
                    <a:alpha val="43137"/>
                  </a:srgbClr>
                </a:outerShdw>
              </a:effectLst>
              <a:latin typeface="Bookman Old Style" panose="02050604050505020204" pitchFamily="18" charset="0"/>
            </a:endParaRPr>
          </a:p>
          <a:p>
            <a:pPr algn="ctr"/>
            <a:r>
              <a:rPr lang="en-US" sz="1200" b="1" dirty="0" err="1">
                <a:effectLst>
                  <a:outerShdw blurRad="38100" dist="38100" dir="2700000" algn="tl">
                    <a:srgbClr val="000000">
                      <a:alpha val="43137"/>
                    </a:srgbClr>
                  </a:outerShdw>
                </a:effectLst>
                <a:latin typeface="Bookman Old Style" panose="02050604050505020204" pitchFamily="18" charset="0"/>
              </a:rPr>
              <a:t>parametreler</a:t>
            </a:r>
            <a:endParaRPr lang="en-US" sz="1200" dirty="0"/>
          </a:p>
        </p:txBody>
      </p:sp>
      <p:cxnSp>
        <p:nvCxnSpPr>
          <p:cNvPr id="8" name="Straight Arrow Connector 7"/>
          <p:cNvCxnSpPr/>
          <p:nvPr/>
        </p:nvCxnSpPr>
        <p:spPr>
          <a:xfrm flipH="1">
            <a:off x="1302707" y="1903956"/>
            <a:ext cx="1020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3894" y="1662684"/>
            <a:ext cx="1315233" cy="461665"/>
          </a:xfrm>
          <a:prstGeom prst="rect">
            <a:avLst/>
          </a:prstGeom>
        </p:spPr>
        <p:txBody>
          <a:bodyPr wrap="square">
            <a:spAutoFit/>
          </a:bodyPr>
          <a:lstStyle/>
          <a:p>
            <a:pPr algn="ctr"/>
            <a:r>
              <a:rPr lang="en-US" sz="1200" b="1" dirty="0">
                <a:effectLst>
                  <a:outerShdw blurRad="38100" dist="38100" dir="2700000" algn="tl">
                    <a:srgbClr val="000000">
                      <a:alpha val="43137"/>
                    </a:srgbClr>
                  </a:outerShdw>
                </a:effectLst>
                <a:latin typeface="Bookman Old Style" panose="02050604050505020204" pitchFamily="18" charset="0"/>
              </a:rPr>
              <a:t>transition / </a:t>
            </a:r>
            <a:r>
              <a:rPr lang="en-US" sz="1200" b="1" dirty="0" err="1">
                <a:effectLst>
                  <a:outerShdw blurRad="38100" dist="38100" dir="2700000" algn="tl">
                    <a:srgbClr val="000000">
                      <a:alpha val="43137"/>
                    </a:srgbClr>
                  </a:outerShdw>
                </a:effectLst>
                <a:latin typeface="Bookman Old Style" panose="02050604050505020204" pitchFamily="18" charset="0"/>
              </a:rPr>
              <a:t>transversion</a:t>
            </a:r>
            <a:endParaRPr lang="en-US" sz="1200" dirty="0"/>
          </a:p>
        </p:txBody>
      </p:sp>
      <p:sp>
        <p:nvSpPr>
          <p:cNvPr id="2" name="Dikdörtgen 1">
            <a:extLst>
              <a:ext uri="{FF2B5EF4-FFF2-40B4-BE49-F238E27FC236}">
                <a16:creationId xmlns:a16="http://schemas.microsoft.com/office/drawing/2014/main" id="{168C599E-CB74-4C1D-A5B0-943FB3934279}"/>
              </a:ext>
            </a:extLst>
          </p:cNvPr>
          <p:cNvSpPr/>
          <p:nvPr/>
        </p:nvSpPr>
        <p:spPr>
          <a:xfrm>
            <a:off x="6789107" y="6000988"/>
            <a:ext cx="2363147" cy="369332"/>
          </a:xfrm>
          <a:prstGeom prst="rect">
            <a:avLst/>
          </a:prstGeom>
        </p:spPr>
        <p:txBody>
          <a:bodyPr wrap="none">
            <a:spAutoFit/>
          </a:bodyPr>
          <a:lstStyle/>
          <a:p>
            <a:r>
              <a:rPr lang="es-ES" dirty="0">
                <a:effectLst>
                  <a:outerShdw blurRad="38100" dist="38100" dir="2700000" algn="tl">
                    <a:srgbClr val="000000">
                      <a:alpha val="43137"/>
                    </a:srgbClr>
                  </a:outerShdw>
                </a:effectLst>
                <a:latin typeface="Bookman Old Style" panose="02050604050505020204" pitchFamily="18" charset="0"/>
              </a:rPr>
              <a:t>+ Γ ya da + G ve + I</a:t>
            </a:r>
          </a:p>
        </p:txBody>
      </p:sp>
    </p:spTree>
    <p:extLst>
      <p:ext uri="{BB962C8B-B14F-4D97-AF65-F5344CB8AC3E}">
        <p14:creationId xmlns:p14="http://schemas.microsoft.com/office/powerpoint/2010/main" val="3534734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18797" y="162838"/>
            <a:ext cx="7623299" cy="6126480"/>
          </a:xfrm>
          <a:prstGeom prst="rect">
            <a:avLst/>
          </a:prstGeom>
        </p:spPr>
      </p:pic>
      <p:sp>
        <p:nvSpPr>
          <p:cNvPr id="6" name="Rectangle 5"/>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7" name="Straight Connector 6"/>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809010" y="2354200"/>
            <a:ext cx="3495743" cy="400110"/>
          </a:xfrm>
          <a:prstGeom prst="rect">
            <a:avLst/>
          </a:prstGeom>
          <a:solidFill>
            <a:srgbClr val="00B0F0"/>
          </a:solidFill>
        </p:spPr>
        <p:txBody>
          <a:bodyPr wrap="square">
            <a:spAutoFit/>
          </a:bodyPr>
          <a:lstStyle/>
          <a:p>
            <a:pPr algn="ctr"/>
            <a:r>
              <a:rPr lang="en-US" sz="2000" b="1"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a:t>
            </a:r>
            <a:r>
              <a:rPr lang="el-GR" sz="2000" b="1"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Γ</a:t>
            </a:r>
            <a:r>
              <a:rPr lang="en-US" sz="2000" b="1"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a:t>
            </a:r>
            <a:r>
              <a:rPr lang="en-US" sz="2000" b="1" dirty="0" err="1">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ya</a:t>
            </a:r>
            <a:r>
              <a:rPr lang="en-US" sz="2000" b="1"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da + G</a:t>
            </a:r>
            <a:r>
              <a:rPr lang="tr-TR" sz="2000" b="1" dirty="0">
                <a:effectLst>
                  <a:outerShdw blurRad="38100" dist="38100" dir="2700000" algn="tl">
                    <a:srgbClr val="000000">
                      <a:alpha val="43137"/>
                    </a:srgbClr>
                  </a:outerShdw>
                </a:effectLst>
                <a:latin typeface="Bookman Old Style" panose="02050604050505020204" pitchFamily="18" charset="0"/>
                <a:cs typeface="Times New Roman" panose="02020603050405020304" pitchFamily="18" charset="0"/>
              </a:rPr>
              <a:t> ve + I</a:t>
            </a:r>
            <a:endParaRPr lang="en-US" sz="2000" b="1" dirty="0">
              <a:effectLst>
                <a:outerShdw blurRad="38100" dist="38100" dir="2700000" algn="tl">
                  <a:srgbClr val="000000">
                    <a:alpha val="43137"/>
                  </a:srgbClr>
                </a:outerShdw>
              </a:effectLst>
              <a:latin typeface="Bookman Old Style" panose="02050604050505020204" pitchFamily="18" charset="0"/>
            </a:endParaRPr>
          </a:p>
        </p:txBody>
      </p:sp>
      <p:sp>
        <p:nvSpPr>
          <p:cNvPr id="9" name="Rectangle 8"/>
          <p:cNvSpPr/>
          <p:nvPr/>
        </p:nvSpPr>
        <p:spPr>
          <a:xfrm>
            <a:off x="3270831" y="5827653"/>
            <a:ext cx="3495743" cy="307777"/>
          </a:xfrm>
          <a:prstGeom prst="rect">
            <a:avLst/>
          </a:prstGeom>
          <a:solidFill>
            <a:srgbClr val="D4E0F2"/>
          </a:solidFill>
          <a:ln>
            <a:solidFill>
              <a:srgbClr val="D4E0F2"/>
            </a:solidFill>
          </a:ln>
        </p:spPr>
        <p:txBody>
          <a:bodyPr wrap="square">
            <a:spAutoFit/>
          </a:bodyPr>
          <a:lstStyle/>
          <a:p>
            <a:pPr algn="ctr"/>
            <a:r>
              <a:rPr lang="en-US" sz="1400" b="1" dirty="0" err="1">
                <a:effectLst>
                  <a:outerShdw blurRad="38100" dist="38100" dir="2700000" algn="tl">
                    <a:srgbClr val="000000">
                      <a:alpha val="43137"/>
                    </a:srgbClr>
                  </a:outerShdw>
                </a:effectLst>
                <a:latin typeface="Bookman Old Style" panose="02050604050505020204" pitchFamily="18" charset="0"/>
              </a:rPr>
              <a:t>Mutasyon</a:t>
            </a:r>
            <a:r>
              <a:rPr lang="en-US" sz="1400" b="1" dirty="0">
                <a:effectLst>
                  <a:outerShdw blurRad="38100" dist="38100" dir="2700000" algn="tl">
                    <a:srgbClr val="000000">
                      <a:alpha val="43137"/>
                    </a:srgbClr>
                  </a:outerShdw>
                </a:effectLst>
                <a:latin typeface="Bookman Old Style" panose="02050604050505020204" pitchFamily="18" charset="0"/>
              </a:rPr>
              <a:t> </a:t>
            </a:r>
            <a:r>
              <a:rPr lang="en-US" sz="1400" b="1" dirty="0" err="1">
                <a:effectLst>
                  <a:outerShdw blurRad="38100" dist="38100" dir="2700000" algn="tl">
                    <a:srgbClr val="000000">
                      <a:alpha val="43137"/>
                    </a:srgbClr>
                  </a:outerShdw>
                </a:effectLst>
                <a:latin typeface="Bookman Old Style" panose="02050604050505020204" pitchFamily="18" charset="0"/>
              </a:rPr>
              <a:t>oranı</a:t>
            </a:r>
            <a:r>
              <a:rPr lang="en-US" sz="1400" b="1" dirty="0">
                <a:effectLst>
                  <a:outerShdw blurRad="38100" dist="38100" dir="2700000" algn="tl">
                    <a:srgbClr val="000000">
                      <a:alpha val="43137"/>
                    </a:srgbClr>
                  </a:outerShdw>
                </a:effectLst>
                <a:latin typeface="Bookman Old Style" panose="02050604050505020204" pitchFamily="18" charset="0"/>
              </a:rPr>
              <a:t> (</a:t>
            </a:r>
            <a:r>
              <a:rPr lang="en-US" sz="1400" b="1" i="1" dirty="0">
                <a:effectLst>
                  <a:outerShdw blurRad="38100" dist="38100" dir="2700000" algn="tl">
                    <a:srgbClr val="000000">
                      <a:alpha val="43137"/>
                    </a:srgbClr>
                  </a:outerShdw>
                </a:effectLst>
                <a:latin typeface="Bookman Old Style" panose="02050604050505020204" pitchFamily="18" charset="0"/>
              </a:rPr>
              <a:t>r</a:t>
            </a:r>
            <a:r>
              <a:rPr lang="en-US" sz="1400" b="1" dirty="0">
                <a:effectLst>
                  <a:outerShdw blurRad="38100" dist="38100" dir="2700000" algn="tl">
                    <a:srgbClr val="000000">
                      <a:alpha val="43137"/>
                    </a:srgbClr>
                  </a:outerShdw>
                </a:effectLst>
                <a:latin typeface="Bookman Old Style" panose="02050604050505020204" pitchFamily="18" charset="0"/>
              </a:rPr>
              <a:t>)</a:t>
            </a:r>
            <a:endParaRPr lang="en-US" sz="1400" dirty="0"/>
          </a:p>
        </p:txBody>
      </p:sp>
      <p:sp>
        <p:nvSpPr>
          <p:cNvPr id="10" name="Rectangle 9"/>
          <p:cNvSpPr/>
          <p:nvPr/>
        </p:nvSpPr>
        <p:spPr>
          <a:xfrm rot="16200000">
            <a:off x="-591539" y="3072188"/>
            <a:ext cx="3495743" cy="307777"/>
          </a:xfrm>
          <a:prstGeom prst="rect">
            <a:avLst/>
          </a:prstGeom>
          <a:solidFill>
            <a:srgbClr val="D4E0F2"/>
          </a:solidFill>
          <a:ln>
            <a:solidFill>
              <a:srgbClr val="D4E0F2"/>
            </a:solidFill>
          </a:ln>
        </p:spPr>
        <p:txBody>
          <a:bodyPr wrap="square">
            <a:spAutoFit/>
          </a:bodyPr>
          <a:lstStyle/>
          <a:p>
            <a:pPr algn="ctr"/>
            <a:r>
              <a:rPr lang="en-US" sz="1400" b="1" dirty="0" err="1">
                <a:effectLst>
                  <a:outerShdw blurRad="38100" dist="38100" dir="2700000" algn="tl">
                    <a:srgbClr val="000000">
                      <a:alpha val="43137"/>
                    </a:srgbClr>
                  </a:outerShdw>
                </a:effectLst>
                <a:latin typeface="Bookman Old Style" panose="02050604050505020204" pitchFamily="18" charset="0"/>
              </a:rPr>
              <a:t>Bölgelerin</a:t>
            </a:r>
            <a:r>
              <a:rPr lang="en-US" sz="1400" b="1" dirty="0">
                <a:effectLst>
                  <a:outerShdw blurRad="38100" dist="38100" dir="2700000" algn="tl">
                    <a:srgbClr val="000000">
                      <a:alpha val="43137"/>
                    </a:srgbClr>
                  </a:outerShdw>
                </a:effectLst>
                <a:latin typeface="Bookman Old Style" panose="02050604050505020204" pitchFamily="18" charset="0"/>
              </a:rPr>
              <a:t> </a:t>
            </a:r>
            <a:r>
              <a:rPr lang="en-US" sz="1400" b="1" dirty="0" err="1">
                <a:effectLst>
                  <a:outerShdw blurRad="38100" dist="38100" dir="2700000" algn="tl">
                    <a:srgbClr val="000000">
                      <a:alpha val="43137"/>
                    </a:srgbClr>
                  </a:outerShdw>
                </a:effectLst>
                <a:latin typeface="Bookman Old Style" panose="02050604050505020204" pitchFamily="18" charset="0"/>
              </a:rPr>
              <a:t>oranı</a:t>
            </a:r>
            <a:r>
              <a:rPr lang="en-US" sz="1400" b="1" dirty="0">
                <a:effectLst>
                  <a:outerShdw blurRad="38100" dist="38100" dir="2700000" algn="tl">
                    <a:srgbClr val="000000">
                      <a:alpha val="43137"/>
                    </a:srgbClr>
                  </a:outerShdw>
                </a:effectLst>
                <a:latin typeface="Bookman Old Style" panose="02050604050505020204" pitchFamily="18" charset="0"/>
              </a:rPr>
              <a:t> </a:t>
            </a:r>
            <a:r>
              <a:rPr lang="en-US" sz="1400" b="1" i="1" dirty="0">
                <a:effectLst>
                  <a:outerShdw blurRad="38100" dist="38100" dir="2700000" algn="tl">
                    <a:srgbClr val="000000">
                      <a:alpha val="43137"/>
                    </a:srgbClr>
                  </a:outerShdw>
                </a:effectLst>
                <a:latin typeface="Bookman Old Style" panose="02050604050505020204" pitchFamily="18" charset="0"/>
              </a:rPr>
              <a:t>f</a:t>
            </a:r>
            <a:r>
              <a:rPr lang="en-US" sz="1400" b="1" dirty="0">
                <a:effectLst>
                  <a:outerShdw blurRad="38100" dist="38100" dir="2700000" algn="tl">
                    <a:srgbClr val="000000">
                      <a:alpha val="43137"/>
                    </a:srgbClr>
                  </a:outerShdw>
                </a:effectLst>
                <a:latin typeface="Bookman Old Style" panose="02050604050505020204" pitchFamily="18" charset="0"/>
              </a:rPr>
              <a:t>(</a:t>
            </a:r>
            <a:r>
              <a:rPr lang="en-US" sz="1400" b="1" i="1" dirty="0">
                <a:effectLst>
                  <a:outerShdw blurRad="38100" dist="38100" dir="2700000" algn="tl">
                    <a:srgbClr val="000000">
                      <a:alpha val="43137"/>
                    </a:srgbClr>
                  </a:outerShdw>
                </a:effectLst>
                <a:latin typeface="Bookman Old Style" panose="02050604050505020204" pitchFamily="18" charset="0"/>
              </a:rPr>
              <a:t>r</a:t>
            </a:r>
            <a:r>
              <a:rPr lang="en-US" sz="1400" b="1" dirty="0">
                <a:effectLst>
                  <a:outerShdw blurRad="38100" dist="38100" dir="2700000" algn="tl">
                    <a:srgbClr val="000000">
                      <a:alpha val="43137"/>
                    </a:srgbClr>
                  </a:outerShdw>
                </a:effectLst>
                <a:latin typeface="Bookman Old Style" panose="02050604050505020204" pitchFamily="18" charset="0"/>
              </a:rPr>
              <a:t>)</a:t>
            </a:r>
            <a:endParaRPr lang="en-US" sz="1400" b="1" dirty="0"/>
          </a:p>
        </p:txBody>
      </p:sp>
      <p:sp>
        <p:nvSpPr>
          <p:cNvPr id="11" name="Rectangle 10"/>
          <p:cNvSpPr/>
          <p:nvPr/>
        </p:nvSpPr>
        <p:spPr>
          <a:xfrm>
            <a:off x="4809013" y="1021185"/>
            <a:ext cx="3495743" cy="738664"/>
          </a:xfrm>
          <a:prstGeom prst="rect">
            <a:avLst/>
          </a:prstGeom>
          <a:solidFill>
            <a:schemeClr val="accent4"/>
          </a:solidFill>
          <a:ln>
            <a:noFill/>
          </a:ln>
        </p:spPr>
        <p:txBody>
          <a:bodyPr wrap="square">
            <a:spAutoFit/>
          </a:bodyPr>
          <a:lstStyle/>
          <a:p>
            <a:pPr algn="ctr"/>
            <a:r>
              <a:rPr lang="en-US" sz="1400" b="1" dirty="0" err="1">
                <a:latin typeface="Bookman Old Style" panose="02050604050505020204" pitchFamily="18" charset="0"/>
              </a:rPr>
              <a:t>Mutasyon</a:t>
            </a:r>
            <a:r>
              <a:rPr lang="en-US" sz="1400" b="1" dirty="0">
                <a:latin typeface="Bookman Old Style" panose="02050604050505020204" pitchFamily="18" charset="0"/>
              </a:rPr>
              <a:t> </a:t>
            </a:r>
            <a:r>
              <a:rPr lang="en-US" sz="1400" b="1" dirty="0" err="1">
                <a:latin typeface="Bookman Old Style" panose="02050604050505020204" pitchFamily="18" charset="0"/>
              </a:rPr>
              <a:t>oranı</a:t>
            </a:r>
            <a:r>
              <a:rPr lang="en-US" sz="1400" b="1" dirty="0">
                <a:latin typeface="Bookman Old Style" panose="02050604050505020204" pitchFamily="18" charset="0"/>
              </a:rPr>
              <a:t> </a:t>
            </a:r>
            <a:r>
              <a:rPr lang="en-US" sz="1400" b="1" dirty="0" err="1">
                <a:latin typeface="Bookman Old Style" panose="02050604050505020204" pitchFamily="18" charset="0"/>
              </a:rPr>
              <a:t>ve</a:t>
            </a:r>
            <a:r>
              <a:rPr lang="en-US" sz="1400" b="1" dirty="0">
                <a:latin typeface="Bookman Old Style" panose="02050604050505020204" pitchFamily="18" charset="0"/>
              </a:rPr>
              <a:t> </a:t>
            </a:r>
            <a:r>
              <a:rPr lang="en-US" sz="1400" b="1" dirty="0" err="1">
                <a:latin typeface="Bookman Old Style" panose="02050604050505020204" pitchFamily="18" charset="0"/>
              </a:rPr>
              <a:t>bu</a:t>
            </a:r>
            <a:r>
              <a:rPr lang="en-US" sz="1400" b="1" dirty="0">
                <a:latin typeface="Bookman Old Style" panose="02050604050505020204" pitchFamily="18" charset="0"/>
              </a:rPr>
              <a:t> </a:t>
            </a:r>
            <a:r>
              <a:rPr lang="en-US" sz="1400" b="1" dirty="0" err="1">
                <a:latin typeface="Bookman Old Style" panose="02050604050505020204" pitchFamily="18" charset="0"/>
              </a:rPr>
              <a:t>mutasyon</a:t>
            </a:r>
            <a:r>
              <a:rPr lang="en-US" sz="1400" b="1" dirty="0">
                <a:latin typeface="Bookman Old Style" panose="02050604050505020204" pitchFamily="18" charset="0"/>
              </a:rPr>
              <a:t> </a:t>
            </a:r>
            <a:r>
              <a:rPr lang="en-US" sz="1400" b="1" dirty="0" err="1">
                <a:latin typeface="Bookman Old Style" panose="02050604050505020204" pitchFamily="18" charset="0"/>
              </a:rPr>
              <a:t>oranlarına</a:t>
            </a:r>
            <a:r>
              <a:rPr lang="en-US" sz="1400" b="1" dirty="0">
                <a:latin typeface="Bookman Old Style" panose="02050604050505020204" pitchFamily="18" charset="0"/>
              </a:rPr>
              <a:t> </a:t>
            </a:r>
            <a:r>
              <a:rPr lang="en-US" sz="1400" b="1" dirty="0" err="1">
                <a:latin typeface="Bookman Old Style" panose="02050604050505020204" pitchFamily="18" charset="0"/>
              </a:rPr>
              <a:t>sahip</a:t>
            </a:r>
            <a:r>
              <a:rPr lang="en-US" sz="1400" b="1" dirty="0">
                <a:latin typeface="Bookman Old Style" panose="02050604050505020204" pitchFamily="18" charset="0"/>
              </a:rPr>
              <a:t> </a:t>
            </a:r>
            <a:r>
              <a:rPr lang="en-US" sz="1400" b="1" dirty="0" err="1">
                <a:latin typeface="Bookman Old Style" panose="02050604050505020204" pitchFamily="18" charset="0"/>
              </a:rPr>
              <a:t>bölgelerin</a:t>
            </a:r>
            <a:r>
              <a:rPr lang="en-US" sz="1400" b="1" dirty="0">
                <a:latin typeface="Bookman Old Style" panose="02050604050505020204" pitchFamily="18" charset="0"/>
              </a:rPr>
              <a:t> </a:t>
            </a:r>
            <a:r>
              <a:rPr lang="en-US" sz="1400" b="1" dirty="0" err="1">
                <a:latin typeface="Bookman Old Style" panose="02050604050505020204" pitchFamily="18" charset="0"/>
              </a:rPr>
              <a:t>sayısının</a:t>
            </a:r>
            <a:r>
              <a:rPr lang="en-US" sz="1400" b="1" dirty="0">
                <a:latin typeface="Bookman Old Style" panose="02050604050505020204" pitchFamily="18" charset="0"/>
              </a:rPr>
              <a:t> </a:t>
            </a:r>
            <a:r>
              <a:rPr lang="en-US" sz="1400" b="1" dirty="0" err="1">
                <a:latin typeface="Bookman Old Style" panose="02050604050505020204" pitchFamily="18" charset="0"/>
              </a:rPr>
              <a:t>oranı</a:t>
            </a:r>
            <a:endParaRPr lang="en-US" sz="1400" dirty="0"/>
          </a:p>
        </p:txBody>
      </p:sp>
      <p:sp>
        <p:nvSpPr>
          <p:cNvPr id="12" name="Rectangle 11"/>
          <p:cNvSpPr/>
          <p:nvPr/>
        </p:nvSpPr>
        <p:spPr>
          <a:xfrm>
            <a:off x="4809013" y="354678"/>
            <a:ext cx="3495743" cy="523220"/>
          </a:xfrm>
          <a:prstGeom prst="rect">
            <a:avLst/>
          </a:prstGeom>
          <a:solidFill>
            <a:srgbClr val="00B050"/>
          </a:solidFill>
          <a:ln>
            <a:noFill/>
          </a:ln>
        </p:spPr>
        <p:txBody>
          <a:bodyPr wrap="square">
            <a:spAutoFit/>
          </a:bodyPr>
          <a:lstStyle/>
          <a:p>
            <a:pPr algn="ctr"/>
            <a:r>
              <a:rPr lang="en-US" sz="1400" b="1" dirty="0">
                <a:latin typeface="Bookman Old Style" panose="02050604050505020204" pitchFamily="18" charset="0"/>
              </a:rPr>
              <a:t>Gama </a:t>
            </a:r>
            <a:r>
              <a:rPr lang="en-US" sz="1400" b="1" dirty="0" err="1">
                <a:latin typeface="Bookman Old Style" panose="02050604050505020204" pitchFamily="18" charset="0"/>
              </a:rPr>
              <a:t>dağılımının</a:t>
            </a:r>
            <a:r>
              <a:rPr lang="en-US" sz="1400" b="1" dirty="0">
                <a:latin typeface="Bookman Old Style" panose="02050604050505020204" pitchFamily="18" charset="0"/>
              </a:rPr>
              <a:t> </a:t>
            </a:r>
            <a:r>
              <a:rPr lang="en-US" sz="1400" b="1" dirty="0" err="1">
                <a:latin typeface="Bookman Old Style" panose="02050604050505020204" pitchFamily="18" charset="0"/>
              </a:rPr>
              <a:t>olasılık</a:t>
            </a:r>
            <a:r>
              <a:rPr lang="en-US" sz="1400" b="1" dirty="0">
                <a:latin typeface="Bookman Old Style" panose="02050604050505020204" pitchFamily="18" charset="0"/>
              </a:rPr>
              <a:t> </a:t>
            </a:r>
            <a:r>
              <a:rPr lang="en-US" sz="1400" b="1" dirty="0" err="1">
                <a:latin typeface="Bookman Old Style" panose="02050604050505020204" pitchFamily="18" charset="0"/>
              </a:rPr>
              <a:t>yoğunluk</a:t>
            </a:r>
            <a:r>
              <a:rPr lang="en-US" sz="1400" b="1" dirty="0">
                <a:latin typeface="Bookman Old Style" panose="02050604050505020204" pitchFamily="18" charset="0"/>
              </a:rPr>
              <a:t> </a:t>
            </a:r>
            <a:r>
              <a:rPr lang="en-US" sz="1400" b="1" dirty="0" err="1">
                <a:latin typeface="Bookman Old Style" panose="02050604050505020204" pitchFamily="18" charset="0"/>
              </a:rPr>
              <a:t>fonksiyonu</a:t>
            </a:r>
            <a:endParaRPr lang="en-US" sz="1400" dirty="0"/>
          </a:p>
        </p:txBody>
      </p:sp>
      <p:sp>
        <p:nvSpPr>
          <p:cNvPr id="13" name="Rectangle 12"/>
          <p:cNvSpPr/>
          <p:nvPr/>
        </p:nvSpPr>
        <p:spPr>
          <a:xfrm>
            <a:off x="4809011" y="1903136"/>
            <a:ext cx="3495743" cy="307777"/>
          </a:xfrm>
          <a:prstGeom prst="rect">
            <a:avLst/>
          </a:prstGeom>
          <a:solidFill>
            <a:srgbClr val="FFFF00"/>
          </a:solidFill>
          <a:ln>
            <a:noFill/>
          </a:ln>
        </p:spPr>
        <p:txBody>
          <a:bodyPr wrap="square">
            <a:spAutoFit/>
          </a:bodyPr>
          <a:lstStyle/>
          <a:p>
            <a:pPr algn="ctr"/>
            <a:r>
              <a:rPr lang="el-GR" sz="1400" b="1" dirty="0">
                <a:latin typeface="Times New Roman" panose="02020603050405020304" pitchFamily="18" charset="0"/>
                <a:cs typeface="Times New Roman" panose="02020603050405020304" pitchFamily="18" charset="0"/>
              </a:rPr>
              <a:t>α</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parametresi</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dağılımın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şeklini</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belirler</a:t>
            </a:r>
            <a:r>
              <a:rPr lang="en-US" sz="1400" b="1" dirty="0">
                <a:latin typeface="Times New Roman" panose="02020603050405020304" pitchFamily="18" charset="0"/>
                <a:cs typeface="Times New Roman" panose="02020603050405020304" pitchFamily="18" charset="0"/>
              </a:rPr>
              <a:t>.</a:t>
            </a:r>
            <a:endParaRPr lang="en-US" sz="1400" dirty="0"/>
          </a:p>
        </p:txBody>
      </p:sp>
    </p:spTree>
    <p:extLst>
      <p:ext uri="{BB962C8B-B14F-4D97-AF65-F5344CB8AC3E}">
        <p14:creationId xmlns:p14="http://schemas.microsoft.com/office/powerpoint/2010/main" val="2444509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1676" y="1937982"/>
            <a:ext cx="3308712" cy="4920018"/>
          </a:xfrm>
          <a:prstGeom prst="rect">
            <a:avLst/>
          </a:prstGeom>
          <a:effectLst>
            <a:outerShdw blurRad="50800" dist="38100" dir="2700000" algn="tl" rotWithShape="0">
              <a:prstClr val="black">
                <a:alpha val="40000"/>
              </a:prstClr>
            </a:outerShdw>
          </a:effectLst>
        </p:spPr>
      </p:pic>
      <p:sp>
        <p:nvSpPr>
          <p:cNvPr id="2" name="Cloud Callout 1"/>
          <p:cNvSpPr/>
          <p:nvPr/>
        </p:nvSpPr>
        <p:spPr>
          <a:xfrm>
            <a:off x="2679032" y="0"/>
            <a:ext cx="5470357" cy="2673221"/>
          </a:xfrm>
          <a:prstGeom prst="cloudCallou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Beşinci</a:t>
            </a:r>
            <a:r>
              <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en-US"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Bölüm</a:t>
            </a:r>
            <a:endPar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endParaRPr>
          </a:p>
          <a:p>
            <a:pPr algn="ctr"/>
            <a:r>
              <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rPr>
              <a:t>Model </a:t>
            </a:r>
            <a:r>
              <a:rPr lang="tr-TR" sz="2800" b="1" dirty="0">
                <a:solidFill>
                  <a:schemeClr val="tx1"/>
                </a:solidFill>
                <a:effectLst>
                  <a:outerShdw blurRad="38100" dist="38100" dir="2700000" algn="tl">
                    <a:srgbClr val="000000">
                      <a:alpha val="43137"/>
                    </a:srgbClr>
                  </a:outerShdw>
                </a:effectLst>
                <a:latin typeface="Bookman Old Style" panose="02050604050505020204" pitchFamily="18" charset="0"/>
              </a:rPr>
              <a:t>s</a:t>
            </a: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eçimi</a:t>
            </a:r>
            <a:r>
              <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rPr>
              <a:t> </a:t>
            </a: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ve</a:t>
            </a:r>
            <a:r>
              <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rPr>
              <a:t> </a:t>
            </a:r>
            <a:r>
              <a:rPr lang="tr-TR" sz="2800" b="1" dirty="0">
                <a:solidFill>
                  <a:schemeClr val="tx1"/>
                </a:solidFill>
                <a:effectLst>
                  <a:outerShdw blurRad="38100" dist="38100" dir="2700000" algn="tl">
                    <a:srgbClr val="000000">
                      <a:alpha val="43137"/>
                    </a:srgbClr>
                  </a:outerShdw>
                </a:effectLst>
                <a:latin typeface="Bookman Old Style" panose="02050604050505020204" pitchFamily="18" charset="0"/>
              </a:rPr>
              <a:t>v</a:t>
            </a: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eri</a:t>
            </a:r>
            <a:r>
              <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rPr>
              <a:t> </a:t>
            </a:r>
            <a:r>
              <a:rPr lang="tr-TR" sz="2800" b="1" dirty="0">
                <a:solidFill>
                  <a:schemeClr val="tx1"/>
                </a:solidFill>
                <a:effectLst>
                  <a:outerShdw blurRad="38100" dist="38100" dir="2700000" algn="tl">
                    <a:srgbClr val="000000">
                      <a:alpha val="43137"/>
                    </a:srgbClr>
                  </a:outerShdw>
                </a:effectLst>
                <a:latin typeface="Bookman Old Style" panose="02050604050505020204" pitchFamily="18" charset="0"/>
              </a:rPr>
              <a:t>b</a:t>
            </a: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ölme</a:t>
            </a:r>
            <a:endPar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22128412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latin typeface="Bookman Old Style" panose="02050604050505020204" pitchFamily="18" charset="0"/>
              </a:rPr>
              <a:t>Model </a:t>
            </a:r>
            <a:r>
              <a:rPr lang="en-US" b="1" dirty="0" err="1">
                <a:effectLst>
                  <a:outerShdw blurRad="38100" dist="38100" dir="2700000" algn="tl">
                    <a:srgbClr val="000000">
                      <a:alpha val="43137"/>
                    </a:srgbClr>
                  </a:outerShdw>
                </a:effectLst>
                <a:latin typeface="Bookman Old Style" panose="02050604050505020204" pitchFamily="18" charset="0"/>
              </a:rPr>
              <a:t>seçme</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yöntemleri</a:t>
            </a:r>
            <a:endParaRPr lang="tr-TR" b="1" dirty="0">
              <a:effectLst>
                <a:outerShdw blurRad="38100" dist="38100" dir="2700000" algn="tl">
                  <a:srgbClr val="000000">
                    <a:alpha val="43137"/>
                  </a:srgbClr>
                </a:outerShdw>
              </a:effectLst>
              <a:latin typeface="Bookman Old Style" panose="02050604050505020204" pitchFamily="18" charset="0"/>
            </a:endParaRPr>
          </a:p>
        </p:txBody>
      </p:sp>
      <p:sp>
        <p:nvSpPr>
          <p:cNvPr id="3" name="Content Placeholder 2"/>
          <p:cNvSpPr>
            <a:spLocks noGrp="1"/>
          </p:cNvSpPr>
          <p:nvPr>
            <p:ph idx="1"/>
          </p:nvPr>
        </p:nvSpPr>
        <p:spPr/>
        <p:txBody>
          <a:bodyPr/>
          <a:lstStyle/>
          <a:p>
            <a:r>
              <a:rPr lang="en-US" b="1" dirty="0">
                <a:effectLst>
                  <a:outerShdw blurRad="38100" dist="38100" dir="2700000" algn="tl">
                    <a:srgbClr val="000000">
                      <a:alpha val="43137"/>
                    </a:srgbClr>
                  </a:outerShdw>
                </a:effectLst>
                <a:latin typeface="Bookman Old Style" panose="02050604050505020204" pitchFamily="18" charset="0"/>
              </a:rPr>
              <a:t>hierarchical </a:t>
            </a:r>
            <a:r>
              <a:rPr lang="en-US" b="1" noProof="1">
                <a:effectLst>
                  <a:outerShdw blurRad="38100" dist="38100" dir="2700000" algn="tl">
                    <a:srgbClr val="000000">
                      <a:alpha val="43137"/>
                    </a:srgbClr>
                  </a:outerShdw>
                </a:effectLst>
                <a:latin typeface="Bookman Old Style" panose="02050604050505020204" pitchFamily="18" charset="0"/>
              </a:rPr>
              <a:t>likelihood ratio test (hLRT)</a:t>
            </a:r>
          </a:p>
          <a:p>
            <a:r>
              <a:rPr lang="en-US" b="1" noProof="1">
                <a:effectLst>
                  <a:outerShdw blurRad="38100" dist="38100" dir="2700000" algn="tl">
                    <a:srgbClr val="000000">
                      <a:alpha val="43137"/>
                    </a:srgbClr>
                  </a:outerShdw>
                </a:effectLst>
                <a:latin typeface="Bookman Old Style" panose="02050604050505020204" pitchFamily="18" charset="0"/>
              </a:rPr>
              <a:t>Bayesian information criterion (BIC)</a:t>
            </a:r>
          </a:p>
          <a:p>
            <a:r>
              <a:rPr lang="en-US" b="1" noProof="1">
                <a:effectLst>
                  <a:outerShdw blurRad="38100" dist="38100" dir="2700000" algn="tl">
                    <a:srgbClr val="000000">
                      <a:alpha val="43137"/>
                    </a:srgbClr>
                  </a:outerShdw>
                </a:effectLst>
                <a:latin typeface="Bookman Old Style" panose="02050604050505020204" pitchFamily="18" charset="0"/>
              </a:rPr>
              <a:t>Akaike information criterion (AIC)</a:t>
            </a:r>
          </a:p>
          <a:p>
            <a:pPr marL="0" indent="0">
              <a:buNone/>
            </a:pPr>
            <a:endParaRPr lang="en-US" b="1" dirty="0">
              <a:effectLst>
                <a:outerShdw blurRad="38100" dist="38100" dir="2700000" algn="tl">
                  <a:srgbClr val="000000">
                    <a:alpha val="43137"/>
                  </a:srgbClr>
                </a:outerShdw>
              </a:effectLst>
              <a:latin typeface="Bookman Old Style" panose="02050604050505020204" pitchFamily="18" charset="0"/>
            </a:endParaRPr>
          </a:p>
          <a:p>
            <a:pPr marL="0" indent="0">
              <a:buNone/>
            </a:pPr>
            <a:r>
              <a:rPr lang="en-US" dirty="0">
                <a:solidFill>
                  <a:schemeClr val="tx1">
                    <a:lumMod val="50000"/>
                    <a:lumOff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MODELTEST</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yenisi</a:t>
            </a:r>
            <a:r>
              <a:rPr lang="en-US" b="1" dirty="0">
                <a:effectLst>
                  <a:outerShdw blurRad="38100" dist="38100" dir="2700000" algn="tl">
                    <a:srgbClr val="000000">
                      <a:alpha val="43137"/>
                    </a:srgbClr>
                  </a:outerShdw>
                </a:effectLst>
                <a:latin typeface="Bookman Old Style" panose="02050604050505020204" pitchFamily="18" charset="0"/>
              </a:rPr>
              <a:t> </a:t>
            </a:r>
            <a:r>
              <a:rPr lang="en-US"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JMODELTEST2</a:t>
            </a:r>
            <a:r>
              <a:rPr lang="en-US" b="1" dirty="0">
                <a:effectLst>
                  <a:outerShdw blurRad="38100" dist="38100" dir="2700000" algn="tl">
                    <a:srgbClr val="000000">
                      <a:alpha val="43137"/>
                    </a:srgbClr>
                  </a:outerShdw>
                </a:effectLst>
                <a:latin typeface="Bookman Old Style" panose="02050604050505020204" pitchFamily="18" charset="0"/>
              </a:rPr>
              <a:t>)</a:t>
            </a:r>
            <a:endParaRPr lang="tr-TR" b="1" dirty="0">
              <a:effectLst>
                <a:outerShdw blurRad="38100" dist="38100" dir="2700000" algn="tl">
                  <a:srgbClr val="000000">
                    <a:alpha val="43137"/>
                  </a:srgbClr>
                </a:outerShdw>
              </a:effectLst>
              <a:latin typeface="Bookman Old Style" panose="02050604050505020204" pitchFamily="18" charset="0"/>
            </a:endParaRPr>
          </a:p>
        </p:txBody>
      </p:sp>
      <p:cxnSp>
        <p:nvCxnSpPr>
          <p:cNvPr id="4" name="Straight Connector 3"/>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628650" y="4001294"/>
            <a:ext cx="3278332" cy="696283"/>
          </a:xfrm>
          <a:prstGeom prst="rect">
            <a:avLst/>
          </a:prstGeom>
        </p:spPr>
      </p:pic>
    </p:spTree>
    <p:extLst>
      <p:ext uri="{BB962C8B-B14F-4D97-AF65-F5344CB8AC3E}">
        <p14:creationId xmlns:p14="http://schemas.microsoft.com/office/powerpoint/2010/main" val="592094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66657"/>
            <a:ext cx="9144000" cy="5897171"/>
          </a:xfrm>
          <a:prstGeom prst="rect">
            <a:avLst/>
          </a:prstGeom>
        </p:spPr>
      </p:pic>
      <p:sp>
        <p:nvSpPr>
          <p:cNvPr id="5" name="Rectangle 4"/>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6" name="Straight Connector 5"/>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419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effectLst>
                  <a:outerShdw blurRad="38100" dist="38100" dir="2700000" algn="tl">
                    <a:srgbClr val="000000">
                      <a:alpha val="43137"/>
                    </a:srgbClr>
                  </a:outerShdw>
                </a:effectLst>
                <a:latin typeface="Bookman Old Style" panose="02050604050505020204" pitchFamily="18" charset="0"/>
              </a:rPr>
              <a:t>Bölüm</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bulma</a:t>
            </a:r>
            <a:r>
              <a:rPr lang="tr-TR" b="1" dirty="0">
                <a:effectLst>
                  <a:outerShdw blurRad="38100" dist="38100" dir="2700000" algn="tl">
                    <a:srgbClr val="000000">
                      <a:alpha val="43137"/>
                    </a:srgbClr>
                  </a:outerShdw>
                </a:effectLst>
                <a:latin typeface="Bookman Old Style" panose="02050604050505020204" pitchFamily="18" charset="0"/>
              </a:rPr>
              <a:t> </a:t>
            </a:r>
            <a:br>
              <a:rPr lang="tr-TR" b="1" dirty="0">
                <a:effectLst>
                  <a:outerShdw blurRad="38100" dist="38100" dir="2700000" algn="tl">
                    <a:srgbClr val="000000">
                      <a:alpha val="43137"/>
                    </a:srgbClr>
                  </a:outerShdw>
                </a:effectLst>
                <a:latin typeface="Bookman Old Style" panose="02050604050505020204" pitchFamily="18" charset="0"/>
              </a:rPr>
            </a:br>
            <a:r>
              <a:rPr lang="tr-TR" sz="2800" b="1" dirty="0" err="1">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Partitioning</a:t>
            </a:r>
            <a:endParaRPr lang="tr-TR" b="1" dirty="0">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endParaRPr>
          </a:p>
        </p:txBody>
      </p:sp>
      <p:sp>
        <p:nvSpPr>
          <p:cNvPr id="3" name="Content Placeholder 2"/>
          <p:cNvSpPr>
            <a:spLocks noGrp="1"/>
          </p:cNvSpPr>
          <p:nvPr>
            <p:ph idx="1"/>
          </p:nvPr>
        </p:nvSpPr>
        <p:spPr/>
        <p:txBody>
          <a:bodyPr/>
          <a:lstStyle/>
          <a:p>
            <a:pPr>
              <a:lnSpc>
                <a:spcPct val="100000"/>
              </a:lnSpc>
            </a:pPr>
            <a:r>
              <a:rPr lang="en-US" b="1" dirty="0">
                <a:effectLst>
                  <a:outerShdw blurRad="38100" dist="38100" dir="2700000" algn="tl">
                    <a:srgbClr val="000000">
                      <a:alpha val="43137"/>
                    </a:srgbClr>
                  </a:outerShdw>
                </a:effectLst>
                <a:latin typeface="Bookman Old Style" panose="02050604050505020204" pitchFamily="18" charset="0"/>
              </a:rPr>
              <a:t>10 gen   </a:t>
            </a:r>
            <a:r>
              <a:rPr lang="en-US"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&gt;100.000 </a:t>
            </a:r>
            <a:r>
              <a:rPr lang="en-US"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bölme</a:t>
            </a:r>
            <a:r>
              <a:rPr lang="en-US"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a:t>
            </a:r>
            <a:r>
              <a:rPr lang="en-US"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planı</a:t>
            </a:r>
            <a:endParaRPr lang="en-US"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endParaRPr>
          </a:p>
          <a:p>
            <a:pPr marL="0" indent="0">
              <a:lnSpc>
                <a:spcPct val="200000"/>
              </a:lnSpc>
              <a:spcBef>
                <a:spcPts val="0"/>
              </a:spcBef>
              <a:buNone/>
            </a:pPr>
            <a:r>
              <a:rPr lang="en-US"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+ 3 </a:t>
            </a:r>
            <a:r>
              <a:rPr lang="en-US"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farklı</a:t>
            </a:r>
            <a:r>
              <a:rPr lang="en-US"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a:t>
            </a:r>
            <a:r>
              <a:rPr lang="en-US"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kodon</a:t>
            </a:r>
            <a:r>
              <a:rPr lang="en-US"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a:t>
            </a:r>
            <a:r>
              <a:rPr lang="en-US"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pozisyonu</a:t>
            </a:r>
            <a:r>
              <a:rPr lang="en-US"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    100 </a:t>
            </a:r>
            <a:r>
              <a:rPr lang="en-US" b="1" dirty="0" err="1">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sekstilyon</a:t>
            </a:r>
            <a:endParaRPr lang="en-US" b="1"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endParaRPr>
          </a:p>
          <a:p>
            <a:pPr>
              <a:lnSpc>
                <a:spcPct val="200000"/>
              </a:lnSpc>
            </a:pPr>
            <a:r>
              <a:rPr lang="en-US" noProof="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PARTITIONFINDER</a:t>
            </a:r>
            <a:r>
              <a:rPr lang="en-US" b="1" noProof="1">
                <a:effectLst>
                  <a:outerShdw blurRad="38100" dist="38100" dir="2700000" algn="tl">
                    <a:srgbClr val="000000">
                      <a:alpha val="43137"/>
                    </a:srgbClr>
                  </a:outerShdw>
                </a:effectLst>
                <a:latin typeface="Bookman Old Style" panose="02050604050505020204" pitchFamily="18" charset="0"/>
              </a:rPr>
              <a:t> </a:t>
            </a:r>
          </a:p>
          <a:p>
            <a:pPr>
              <a:lnSpc>
                <a:spcPct val="200000"/>
              </a:lnSpc>
            </a:pPr>
            <a:r>
              <a:rPr lang="en-US" b="1" noProof="1">
                <a:effectLst>
                  <a:outerShdw blurRad="38100" dist="38100" dir="2700000" algn="tl">
                    <a:srgbClr val="000000">
                      <a:alpha val="43137"/>
                    </a:srgbClr>
                  </a:outerShdw>
                </a:effectLst>
                <a:latin typeface="Bookman Old Style" panose="02050604050505020204" pitchFamily="18" charset="0"/>
              </a:rPr>
              <a:t>Daha hızlısı: Lanfear et al. (2014)</a:t>
            </a:r>
            <a:endParaRPr lang="tr-TR" b="1" dirty="0">
              <a:effectLst>
                <a:outerShdw blurRad="38100" dist="38100" dir="2700000" algn="tl">
                  <a:srgbClr val="000000">
                    <a:alpha val="43137"/>
                  </a:srgbClr>
                </a:outerShdw>
              </a:effectLst>
              <a:latin typeface="Bookman Old Style" panose="02050604050505020204" pitchFamily="18" charset="0"/>
            </a:endParaRPr>
          </a:p>
        </p:txBody>
      </p:sp>
      <p:cxnSp>
        <p:nvCxnSpPr>
          <p:cNvPr id="4" name="Straight Connector 3"/>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80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1676" y="1937982"/>
            <a:ext cx="3308712" cy="4920018"/>
          </a:xfrm>
          <a:prstGeom prst="rect">
            <a:avLst/>
          </a:prstGeom>
          <a:effectLst>
            <a:outerShdw blurRad="50800" dist="38100" dir="2700000" algn="tl" rotWithShape="0">
              <a:prstClr val="black">
                <a:alpha val="40000"/>
              </a:prstClr>
            </a:outerShdw>
          </a:effectLst>
        </p:spPr>
      </p:pic>
      <p:sp>
        <p:nvSpPr>
          <p:cNvPr id="2" name="Cloud Callout 1"/>
          <p:cNvSpPr/>
          <p:nvPr/>
        </p:nvSpPr>
        <p:spPr>
          <a:xfrm>
            <a:off x="2679032" y="425885"/>
            <a:ext cx="5801089" cy="2247336"/>
          </a:xfrm>
          <a:prstGeom prst="cloudCallou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Altıncı</a:t>
            </a:r>
            <a:r>
              <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en-US"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Bölüm</a:t>
            </a:r>
            <a:endPar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endParaRPr>
          </a:p>
          <a:p>
            <a:pPr algn="ct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Filogenomik</a:t>
            </a:r>
            <a:r>
              <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rPr>
              <a:t> </a:t>
            </a:r>
            <a:r>
              <a:rPr lang="tr-TR" sz="2800" b="1" dirty="0">
                <a:solidFill>
                  <a:schemeClr val="tx1"/>
                </a:solidFill>
                <a:effectLst>
                  <a:outerShdw blurRad="38100" dist="38100" dir="2700000" algn="tl">
                    <a:srgbClr val="000000">
                      <a:alpha val="43137"/>
                    </a:srgbClr>
                  </a:outerShdw>
                </a:effectLst>
                <a:latin typeface="Bookman Old Style" panose="02050604050505020204" pitchFamily="18" charset="0"/>
              </a:rPr>
              <a:t>a</a:t>
            </a: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naliz</a:t>
            </a:r>
            <a:r>
              <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rPr>
              <a:t> </a:t>
            </a:r>
            <a:r>
              <a:rPr lang="tr-TR" sz="2800" b="1" dirty="0">
                <a:solidFill>
                  <a:schemeClr val="tx1"/>
                </a:solidFill>
                <a:effectLst>
                  <a:outerShdw blurRad="38100" dist="38100" dir="2700000" algn="tl">
                    <a:srgbClr val="000000">
                      <a:alpha val="43137"/>
                    </a:srgbClr>
                  </a:outerShdw>
                </a:effectLst>
                <a:latin typeface="Bookman Old Style" panose="02050604050505020204" pitchFamily="18" charset="0"/>
              </a:rPr>
              <a:t>h</a:t>
            </a: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ataları</a:t>
            </a:r>
            <a:endPar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2216158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rot="5400000">
            <a:off x="1945407" y="-1342638"/>
            <a:ext cx="5242562" cy="9133376"/>
          </a:xfrm>
          <a:prstGeom prst="rect">
            <a:avLst/>
          </a:prstGeom>
        </p:spPr>
      </p:pic>
      <p:sp>
        <p:nvSpPr>
          <p:cNvPr id="5" name="Rectangle 4"/>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6" name="Straight Connector 5"/>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127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6" name="Straight Connector 5"/>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0" y="1628100"/>
            <a:ext cx="9144000" cy="3449225"/>
          </a:xfrm>
          <a:prstGeom prst="rect">
            <a:avLst/>
          </a:prstGeom>
        </p:spPr>
      </p:pic>
      <p:sp>
        <p:nvSpPr>
          <p:cNvPr id="3" name="Dikdörtgen: Köşeleri Yuvarlatılmış 2">
            <a:extLst>
              <a:ext uri="{FF2B5EF4-FFF2-40B4-BE49-F238E27FC236}">
                <a16:creationId xmlns:a16="http://schemas.microsoft.com/office/drawing/2014/main" id="{DF2885DD-7595-40C2-B15F-BD6986DE6D10}"/>
              </a:ext>
            </a:extLst>
          </p:cNvPr>
          <p:cNvSpPr/>
          <p:nvPr/>
        </p:nvSpPr>
        <p:spPr>
          <a:xfrm>
            <a:off x="7145516" y="3610465"/>
            <a:ext cx="1762812" cy="84841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 name="Düz Bağlayıcı 6">
            <a:extLst>
              <a:ext uri="{FF2B5EF4-FFF2-40B4-BE49-F238E27FC236}">
                <a16:creationId xmlns:a16="http://schemas.microsoft.com/office/drawing/2014/main" id="{9E3E4FAB-D02F-415C-8226-9DBA13B619D5}"/>
              </a:ext>
            </a:extLst>
          </p:cNvPr>
          <p:cNvCxnSpPr>
            <a:stCxn id="3" idx="2"/>
          </p:cNvCxnSpPr>
          <p:nvPr/>
        </p:nvCxnSpPr>
        <p:spPr>
          <a:xfrm>
            <a:off x="8026922" y="4458878"/>
            <a:ext cx="0" cy="10652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Düz Bağlayıcı 7">
            <a:extLst>
              <a:ext uri="{FF2B5EF4-FFF2-40B4-BE49-F238E27FC236}">
                <a16:creationId xmlns:a16="http://schemas.microsoft.com/office/drawing/2014/main" id="{2D8B34D3-E0B6-410F-9A67-E17294315E62}"/>
              </a:ext>
            </a:extLst>
          </p:cNvPr>
          <p:cNvCxnSpPr>
            <a:cxnSpLocks/>
          </p:cNvCxnSpPr>
          <p:nvPr/>
        </p:nvCxnSpPr>
        <p:spPr>
          <a:xfrm flipH="1">
            <a:off x="6908276" y="5524107"/>
            <a:ext cx="1118646" cy="215246"/>
          </a:xfrm>
          <a:prstGeom prst="line">
            <a:avLst/>
          </a:prstGeom>
        </p:spPr>
        <p:style>
          <a:lnRef idx="1">
            <a:schemeClr val="accent1"/>
          </a:lnRef>
          <a:fillRef idx="0">
            <a:schemeClr val="accent1"/>
          </a:fillRef>
          <a:effectRef idx="0">
            <a:schemeClr val="accent1"/>
          </a:effectRef>
          <a:fontRef idx="minor">
            <a:schemeClr val="tx1"/>
          </a:fontRef>
        </p:style>
      </p:cxnSp>
      <p:sp>
        <p:nvSpPr>
          <p:cNvPr id="10" name="Dikdörtgen 9">
            <a:extLst>
              <a:ext uri="{FF2B5EF4-FFF2-40B4-BE49-F238E27FC236}">
                <a16:creationId xmlns:a16="http://schemas.microsoft.com/office/drawing/2014/main" id="{D2AF4C93-0AA3-4994-9321-7B568E2FF8D5}"/>
              </a:ext>
            </a:extLst>
          </p:cNvPr>
          <p:cNvSpPr/>
          <p:nvPr/>
        </p:nvSpPr>
        <p:spPr>
          <a:xfrm>
            <a:off x="1245032" y="5551092"/>
            <a:ext cx="5820824" cy="369332"/>
          </a:xfrm>
          <a:prstGeom prst="rect">
            <a:avLst/>
          </a:prstGeom>
        </p:spPr>
        <p:txBody>
          <a:bodyPr wrap="none">
            <a:spAutoFit/>
          </a:bodyPr>
          <a:lstStyle/>
          <a:p>
            <a:r>
              <a:rPr lang="tr-TR" dirty="0">
                <a:effectLst>
                  <a:outerShdw blurRad="38100" dist="38100" dir="2700000" algn="tl">
                    <a:srgbClr val="000000">
                      <a:alpha val="43137"/>
                    </a:srgbClr>
                  </a:outerShdw>
                </a:effectLst>
                <a:latin typeface="Bookman Old Style" panose="02050604050505020204" pitchFamily="18" charset="0"/>
              </a:rPr>
              <a:t>Uzun dallar birlikte kümelenme eğilimi göstermiş.</a:t>
            </a:r>
            <a:endParaRPr lang="tr-TR" dirty="0">
              <a:effectLst>
                <a:outerShdw blurRad="38100" dist="38100" dir="2700000" algn="tl">
                  <a:srgbClr val="000000">
                    <a:alpha val="43137"/>
                  </a:srgbClr>
                </a:outerShdw>
              </a:effectLst>
            </a:endParaRPr>
          </a:p>
        </p:txBody>
      </p:sp>
      <p:cxnSp>
        <p:nvCxnSpPr>
          <p:cNvPr id="11" name="Straight Connector 5">
            <a:extLst>
              <a:ext uri="{FF2B5EF4-FFF2-40B4-BE49-F238E27FC236}">
                <a16:creationId xmlns:a16="http://schemas.microsoft.com/office/drawing/2014/main" id="{D8ED59AF-8003-4CA8-A3DB-2661242BBFB3}"/>
              </a:ext>
            </a:extLst>
          </p:cNvPr>
          <p:cNvCxnSpPr/>
          <p:nvPr/>
        </p:nvCxnSpPr>
        <p:spPr>
          <a:xfrm>
            <a:off x="0" y="12129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Dikdörtgen 11">
            <a:extLst>
              <a:ext uri="{FF2B5EF4-FFF2-40B4-BE49-F238E27FC236}">
                <a16:creationId xmlns:a16="http://schemas.microsoft.com/office/drawing/2014/main" id="{0BF5E40C-CF3C-428E-ACF2-B2DB5EBE37DB}"/>
              </a:ext>
            </a:extLst>
          </p:cNvPr>
          <p:cNvSpPr/>
          <p:nvPr/>
        </p:nvSpPr>
        <p:spPr>
          <a:xfrm>
            <a:off x="321542" y="331392"/>
            <a:ext cx="6495689" cy="800219"/>
          </a:xfrm>
          <a:prstGeom prst="rect">
            <a:avLst/>
          </a:prstGeom>
        </p:spPr>
        <p:txBody>
          <a:bodyPr wrap="none">
            <a:spAutoFit/>
          </a:bodyPr>
          <a:lstStyle/>
          <a:p>
            <a:r>
              <a:rPr lang="tr-TR" sz="2800" b="1" dirty="0">
                <a:effectLst>
                  <a:outerShdw blurRad="38100" dist="38100" dir="2700000" algn="tl">
                    <a:srgbClr val="000000">
                      <a:alpha val="43137"/>
                    </a:srgbClr>
                  </a:outerShdw>
                </a:effectLst>
                <a:latin typeface="Bookman Old Style" panose="02050604050505020204" pitchFamily="18" charset="0"/>
              </a:rPr>
              <a:t>Sorunlardan biri: Uzun dal çekimi</a:t>
            </a:r>
          </a:p>
          <a:p>
            <a:pPr algn="r"/>
            <a:r>
              <a:rPr lang="tr-TR" b="1" dirty="0" err="1">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Long</a:t>
            </a:r>
            <a:r>
              <a:rPr lang="tr-TR" b="1" dirty="0">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 </a:t>
            </a:r>
            <a:r>
              <a:rPr lang="tr-TR" b="1" dirty="0" err="1">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branch</a:t>
            </a:r>
            <a:r>
              <a:rPr lang="tr-TR" b="1" dirty="0">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 </a:t>
            </a:r>
            <a:r>
              <a:rPr lang="tr-TR" b="1" dirty="0" err="1">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attraction</a:t>
            </a:r>
            <a:endParaRPr lang="tr-TR" dirty="0">
              <a:solidFill>
                <a:schemeClr val="tx1">
                  <a:lumMod val="50000"/>
                  <a:lumOff val="50000"/>
                </a:schemeClr>
              </a:solidFill>
            </a:endParaRPr>
          </a:p>
        </p:txBody>
      </p:sp>
    </p:spTree>
    <p:extLst>
      <p:ext uri="{BB962C8B-B14F-4D97-AF65-F5344CB8AC3E}">
        <p14:creationId xmlns:p14="http://schemas.microsoft.com/office/powerpoint/2010/main" val="3722352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2">
            <a:extLst>
              <a:ext uri="{FF2B5EF4-FFF2-40B4-BE49-F238E27FC236}">
                <a16:creationId xmlns:a16="http://schemas.microsoft.com/office/drawing/2014/main" id="{D7109D6F-F702-4470-BA28-FEFD9FA4CDF0}"/>
              </a:ext>
            </a:extLst>
          </p:cNvPr>
          <p:cNvSpPr>
            <a:spLocks noGrp="1"/>
          </p:cNvSpPr>
          <p:nvPr>
            <p:ph idx="1"/>
          </p:nvPr>
        </p:nvSpPr>
        <p:spPr>
          <a:xfrm>
            <a:off x="2331066" y="2622179"/>
            <a:ext cx="3165661" cy="806825"/>
          </a:xfrm>
        </p:spPr>
        <p:txBody>
          <a:bodyPr>
            <a:noAutofit/>
          </a:bodyPr>
          <a:lstStyle/>
          <a:p>
            <a:pPr marL="0" indent="0" algn="ctr">
              <a:buNone/>
            </a:pPr>
            <a:r>
              <a:rPr lang="tr-TR" sz="2000" b="1" dirty="0">
                <a:effectLst>
                  <a:outerShdw blurRad="38100" dist="38100" dir="2700000" algn="tl">
                    <a:srgbClr val="000000">
                      <a:alpha val="43137"/>
                    </a:srgbClr>
                  </a:outerShdw>
                </a:effectLst>
                <a:latin typeface="Bookman Old Style" panose="02050604050505020204" pitchFamily="18" charset="0"/>
              </a:rPr>
              <a:t>nükleotid değişimleri</a:t>
            </a:r>
          </a:p>
          <a:p>
            <a:pPr marL="0" indent="0" algn="ctr">
              <a:buNone/>
            </a:pPr>
            <a:r>
              <a:rPr lang="tr-TR" sz="2000" b="1" dirty="0">
                <a:effectLst>
                  <a:outerShdw blurRad="38100" dist="38100" dir="2700000" algn="tl">
                    <a:srgbClr val="000000">
                      <a:alpha val="43137"/>
                    </a:srgbClr>
                  </a:outerShdw>
                </a:effectLst>
                <a:latin typeface="Bookman Old Style" panose="02050604050505020204" pitchFamily="18" charset="0"/>
              </a:rPr>
              <a:t>(nokta mutasyonlar)</a:t>
            </a:r>
          </a:p>
        </p:txBody>
      </p:sp>
      <p:sp>
        <p:nvSpPr>
          <p:cNvPr id="5" name="İçerik Yer Tutucusu 2">
            <a:extLst>
              <a:ext uri="{FF2B5EF4-FFF2-40B4-BE49-F238E27FC236}">
                <a16:creationId xmlns:a16="http://schemas.microsoft.com/office/drawing/2014/main" id="{7E11FDDA-D51A-49EB-8FE6-41E847A70B44}"/>
              </a:ext>
            </a:extLst>
          </p:cNvPr>
          <p:cNvSpPr txBox="1">
            <a:spLocks/>
          </p:cNvSpPr>
          <p:nvPr/>
        </p:nvSpPr>
        <p:spPr>
          <a:xfrm>
            <a:off x="6383114" y="2608731"/>
            <a:ext cx="1852327" cy="8631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tr-TR" sz="2000" b="1" dirty="0" err="1">
                <a:effectLst>
                  <a:outerShdw blurRad="38100" dist="38100" dir="2700000" algn="tl">
                    <a:srgbClr val="000000">
                      <a:alpha val="43137"/>
                    </a:srgbClr>
                  </a:outerShdw>
                </a:effectLst>
                <a:latin typeface="Bookman Old Style" panose="02050604050505020204" pitchFamily="18" charset="0"/>
              </a:rPr>
              <a:t>indeller</a:t>
            </a:r>
            <a:endParaRPr lang="tr-TR" sz="2000" b="1" dirty="0">
              <a:effectLst>
                <a:outerShdw blurRad="38100" dist="38100" dir="2700000" algn="tl">
                  <a:srgbClr val="000000">
                    <a:alpha val="43137"/>
                  </a:srgbClr>
                </a:outerShdw>
              </a:effectLst>
              <a:latin typeface="Bookman Old Style" panose="02050604050505020204" pitchFamily="18" charset="0"/>
            </a:endParaRPr>
          </a:p>
        </p:txBody>
      </p:sp>
      <p:sp>
        <p:nvSpPr>
          <p:cNvPr id="6" name="Sol Ayraç 5">
            <a:extLst>
              <a:ext uri="{FF2B5EF4-FFF2-40B4-BE49-F238E27FC236}">
                <a16:creationId xmlns:a16="http://schemas.microsoft.com/office/drawing/2014/main" id="{62B7AA5B-CB82-4FC1-9490-DADA749C9531}"/>
              </a:ext>
            </a:extLst>
          </p:cNvPr>
          <p:cNvSpPr/>
          <p:nvPr/>
        </p:nvSpPr>
        <p:spPr>
          <a:xfrm rot="5400000">
            <a:off x="5395543" y="705588"/>
            <a:ext cx="414941" cy="3387513"/>
          </a:xfrm>
          <a:prstGeom prst="leftBrace">
            <a:avLst>
              <a:gd name="adj1" fmla="val 0"/>
              <a:gd name="adj2" fmla="val 5021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sz="2000" b="1">
              <a:effectLst>
                <a:outerShdw blurRad="38100" dist="38100" dir="2700000" algn="tl">
                  <a:srgbClr val="000000">
                    <a:alpha val="43137"/>
                  </a:srgbClr>
                </a:outerShdw>
              </a:effectLst>
            </a:endParaRPr>
          </a:p>
        </p:txBody>
      </p:sp>
      <p:sp>
        <p:nvSpPr>
          <p:cNvPr id="7" name="İçerik Yer Tutucusu 2">
            <a:extLst>
              <a:ext uri="{FF2B5EF4-FFF2-40B4-BE49-F238E27FC236}">
                <a16:creationId xmlns:a16="http://schemas.microsoft.com/office/drawing/2014/main" id="{31E9BB36-D109-4842-B0C1-C06CD62ACF5D}"/>
              </a:ext>
            </a:extLst>
          </p:cNvPr>
          <p:cNvSpPr txBox="1">
            <a:spLocks/>
          </p:cNvSpPr>
          <p:nvPr/>
        </p:nvSpPr>
        <p:spPr>
          <a:xfrm>
            <a:off x="4070779" y="1694333"/>
            <a:ext cx="3098987" cy="414941"/>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tr-TR" sz="2000" b="1" dirty="0">
                <a:effectLst>
                  <a:outerShdw blurRad="38100" dist="38100" dir="2700000" algn="tl">
                    <a:srgbClr val="000000">
                      <a:alpha val="43137"/>
                    </a:srgbClr>
                  </a:outerShdw>
                </a:effectLst>
                <a:latin typeface="Bookman Old Style" panose="02050604050505020204" pitchFamily="18" charset="0"/>
              </a:rPr>
              <a:t>DNA dizi mutasyonları</a:t>
            </a:r>
          </a:p>
        </p:txBody>
      </p:sp>
      <p:sp>
        <p:nvSpPr>
          <p:cNvPr id="9" name="İçerik Yer Tutucusu 2">
            <a:extLst>
              <a:ext uri="{FF2B5EF4-FFF2-40B4-BE49-F238E27FC236}">
                <a16:creationId xmlns:a16="http://schemas.microsoft.com/office/drawing/2014/main" id="{FAFBCB39-815C-4A77-835B-6FA30941D569}"/>
              </a:ext>
            </a:extLst>
          </p:cNvPr>
          <p:cNvSpPr txBox="1">
            <a:spLocks/>
          </p:cNvSpPr>
          <p:nvPr/>
        </p:nvSpPr>
        <p:spPr>
          <a:xfrm>
            <a:off x="1252530" y="4051551"/>
            <a:ext cx="1852327" cy="8631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tr-TR" sz="2000" b="1" dirty="0" err="1">
                <a:effectLst>
                  <a:outerShdw blurRad="38100" dist="38100" dir="2700000" algn="tl">
                    <a:srgbClr val="000000">
                      <a:alpha val="43137"/>
                    </a:srgbClr>
                  </a:outerShdw>
                </a:effectLst>
                <a:latin typeface="Bookman Old Style" panose="02050604050505020204" pitchFamily="18" charset="0"/>
              </a:rPr>
              <a:t>transisyon</a:t>
            </a:r>
            <a:endParaRPr lang="tr-TR" sz="2000" b="1" dirty="0">
              <a:effectLst>
                <a:outerShdw blurRad="38100" dist="38100" dir="2700000" algn="tl">
                  <a:srgbClr val="000000">
                    <a:alpha val="43137"/>
                  </a:srgbClr>
                </a:outerShdw>
              </a:effectLst>
              <a:latin typeface="Bookman Old Style" panose="02050604050505020204" pitchFamily="18" charset="0"/>
            </a:endParaRPr>
          </a:p>
        </p:txBody>
      </p:sp>
      <p:sp>
        <p:nvSpPr>
          <p:cNvPr id="10" name="Sol Ayraç 9">
            <a:extLst>
              <a:ext uri="{FF2B5EF4-FFF2-40B4-BE49-F238E27FC236}">
                <a16:creationId xmlns:a16="http://schemas.microsoft.com/office/drawing/2014/main" id="{6E4987ED-5CB0-4A72-87EE-599660FEF750}"/>
              </a:ext>
            </a:extLst>
          </p:cNvPr>
          <p:cNvSpPr/>
          <p:nvPr/>
        </p:nvSpPr>
        <p:spPr>
          <a:xfrm rot="5400000">
            <a:off x="5395543" y="705588"/>
            <a:ext cx="414941" cy="3387513"/>
          </a:xfrm>
          <a:prstGeom prst="leftBrace">
            <a:avLst>
              <a:gd name="adj1" fmla="val 0"/>
              <a:gd name="adj2" fmla="val 5021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sz="2000" b="1">
              <a:effectLst>
                <a:outerShdw blurRad="38100" dist="38100" dir="2700000" algn="tl">
                  <a:srgbClr val="000000">
                    <a:alpha val="43137"/>
                  </a:srgbClr>
                </a:outerShdw>
              </a:effectLst>
            </a:endParaRPr>
          </a:p>
        </p:txBody>
      </p:sp>
      <p:sp>
        <p:nvSpPr>
          <p:cNvPr id="16" name="Sol Ayraç 15">
            <a:extLst>
              <a:ext uri="{FF2B5EF4-FFF2-40B4-BE49-F238E27FC236}">
                <a16:creationId xmlns:a16="http://schemas.microsoft.com/office/drawing/2014/main" id="{B65F02C6-90D2-45DD-9377-EC56C359C10E}"/>
              </a:ext>
            </a:extLst>
          </p:cNvPr>
          <p:cNvSpPr/>
          <p:nvPr/>
        </p:nvSpPr>
        <p:spPr>
          <a:xfrm rot="5400000">
            <a:off x="3664980" y="2095588"/>
            <a:ext cx="414941" cy="3387513"/>
          </a:xfrm>
          <a:prstGeom prst="leftBrace">
            <a:avLst>
              <a:gd name="adj1" fmla="val 0"/>
              <a:gd name="adj2" fmla="val 5021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sz="2000" b="1">
              <a:effectLst>
                <a:outerShdw blurRad="38100" dist="38100" dir="2700000" algn="tl">
                  <a:srgbClr val="000000">
                    <a:alpha val="43137"/>
                  </a:srgbClr>
                </a:outerShdw>
              </a:effectLst>
            </a:endParaRPr>
          </a:p>
        </p:txBody>
      </p:sp>
      <p:sp>
        <p:nvSpPr>
          <p:cNvPr id="17" name="İçerik Yer Tutucusu 2">
            <a:extLst>
              <a:ext uri="{FF2B5EF4-FFF2-40B4-BE49-F238E27FC236}">
                <a16:creationId xmlns:a16="http://schemas.microsoft.com/office/drawing/2014/main" id="{4AA83A27-BF9D-4FB6-A2D1-EC8C7BFE4350}"/>
              </a:ext>
            </a:extLst>
          </p:cNvPr>
          <p:cNvSpPr txBox="1">
            <a:spLocks/>
          </p:cNvSpPr>
          <p:nvPr/>
        </p:nvSpPr>
        <p:spPr>
          <a:xfrm>
            <a:off x="4395766" y="4016336"/>
            <a:ext cx="2372811" cy="8631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tr-TR" sz="2000" b="1" dirty="0" err="1">
                <a:effectLst>
                  <a:outerShdw blurRad="38100" dist="38100" dir="2700000" algn="tl">
                    <a:srgbClr val="000000">
                      <a:alpha val="43137"/>
                    </a:srgbClr>
                  </a:outerShdw>
                </a:effectLst>
                <a:latin typeface="Bookman Old Style" panose="02050604050505020204" pitchFamily="18" charset="0"/>
              </a:rPr>
              <a:t>transversiyon</a:t>
            </a:r>
            <a:endParaRPr lang="tr-TR" sz="2000" b="1" dirty="0">
              <a:effectLst>
                <a:outerShdw blurRad="38100" dist="38100" dir="2700000" algn="tl">
                  <a:srgbClr val="000000">
                    <a:alpha val="43137"/>
                  </a:srgbClr>
                </a:outerShdw>
              </a:effectLst>
              <a:latin typeface="Bookman Old Style" panose="02050604050505020204" pitchFamily="18" charset="0"/>
            </a:endParaRPr>
          </a:p>
        </p:txBody>
      </p:sp>
      <p:sp>
        <p:nvSpPr>
          <p:cNvPr id="18" name="İçerik Yer Tutucusu 2">
            <a:extLst>
              <a:ext uri="{FF2B5EF4-FFF2-40B4-BE49-F238E27FC236}">
                <a16:creationId xmlns:a16="http://schemas.microsoft.com/office/drawing/2014/main" id="{846CB7A1-D68A-4A87-A0D1-D6004F085C68}"/>
              </a:ext>
            </a:extLst>
          </p:cNvPr>
          <p:cNvSpPr txBox="1">
            <a:spLocks/>
          </p:cNvSpPr>
          <p:nvPr/>
        </p:nvSpPr>
        <p:spPr>
          <a:xfrm>
            <a:off x="521744" y="4969460"/>
            <a:ext cx="3387513" cy="4149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tr-TR"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Transition</a:t>
            </a: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tr-TR"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bias</a:t>
            </a:r>
            <a:endPar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endParaRPr>
          </a:p>
        </p:txBody>
      </p:sp>
      <p:cxnSp>
        <p:nvCxnSpPr>
          <p:cNvPr id="11" name="Straight Connector 5">
            <a:extLst>
              <a:ext uri="{FF2B5EF4-FFF2-40B4-BE49-F238E27FC236}">
                <a16:creationId xmlns:a16="http://schemas.microsoft.com/office/drawing/2014/main" id="{15F3BCEC-D708-482B-BC96-6EFB41BC9EC7}"/>
              </a:ext>
            </a:extLst>
          </p:cNvPr>
          <p:cNvCxnSpPr/>
          <p:nvPr/>
        </p:nvCxnSpPr>
        <p:spPr>
          <a:xfrm>
            <a:off x="0" y="12129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Dikdörtgen 11">
            <a:extLst>
              <a:ext uri="{FF2B5EF4-FFF2-40B4-BE49-F238E27FC236}">
                <a16:creationId xmlns:a16="http://schemas.microsoft.com/office/drawing/2014/main" id="{7773CED0-A67B-4AE6-BBAE-808AF5FB34BE}"/>
              </a:ext>
            </a:extLst>
          </p:cNvPr>
          <p:cNvSpPr/>
          <p:nvPr/>
        </p:nvSpPr>
        <p:spPr>
          <a:xfrm>
            <a:off x="321542" y="331392"/>
            <a:ext cx="1305165" cy="523220"/>
          </a:xfrm>
          <a:prstGeom prst="rect">
            <a:avLst/>
          </a:prstGeom>
        </p:spPr>
        <p:txBody>
          <a:bodyPr wrap="none">
            <a:spAutoFit/>
          </a:bodyPr>
          <a:lstStyle/>
          <a:p>
            <a:r>
              <a:rPr lang="tr-TR" sz="2800" b="1" dirty="0">
                <a:effectLst>
                  <a:outerShdw blurRad="38100" dist="38100" dir="2700000" algn="tl">
                    <a:srgbClr val="000000">
                      <a:alpha val="43137"/>
                    </a:srgbClr>
                  </a:outerShdw>
                </a:effectLst>
                <a:latin typeface="Bookman Old Style" panose="02050604050505020204" pitchFamily="18" charset="0"/>
              </a:rPr>
              <a:t>TI/TV</a:t>
            </a:r>
          </a:p>
        </p:txBody>
      </p:sp>
    </p:spTree>
    <p:extLst>
      <p:ext uri="{BB962C8B-B14F-4D97-AF65-F5344CB8AC3E}">
        <p14:creationId xmlns:p14="http://schemas.microsoft.com/office/powerpoint/2010/main" val="3730059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61307" y="204812"/>
            <a:ext cx="3916908" cy="6653188"/>
          </a:xfrm>
          <a:prstGeom prst="rect">
            <a:avLst/>
          </a:prstGeom>
        </p:spPr>
      </p:pic>
      <p:pic>
        <p:nvPicPr>
          <p:cNvPr id="2" name="Picture 1"/>
          <p:cNvPicPr>
            <a:picLocks noChangeAspect="1"/>
          </p:cNvPicPr>
          <p:nvPr/>
        </p:nvPicPr>
        <p:blipFill rotWithShape="1">
          <a:blip r:embed="rId5"/>
          <a:srcRect b="13060"/>
          <a:stretch/>
        </p:blipFill>
        <p:spPr>
          <a:xfrm>
            <a:off x="1328089" y="3245081"/>
            <a:ext cx="2857500" cy="3701629"/>
          </a:xfrm>
          <a:prstGeom prst="rect">
            <a:avLst/>
          </a:prstGeom>
        </p:spPr>
      </p:pic>
      <p:sp>
        <p:nvSpPr>
          <p:cNvPr id="3" name="Dikdörtgen 2">
            <a:extLst>
              <a:ext uri="{FF2B5EF4-FFF2-40B4-BE49-F238E27FC236}">
                <a16:creationId xmlns:a16="http://schemas.microsoft.com/office/drawing/2014/main" id="{E5FB512D-930D-4547-9C72-F4019DF7B7B8}"/>
              </a:ext>
            </a:extLst>
          </p:cNvPr>
          <p:cNvSpPr/>
          <p:nvPr/>
        </p:nvSpPr>
        <p:spPr>
          <a:xfrm>
            <a:off x="104201" y="238932"/>
            <a:ext cx="2799959" cy="2062103"/>
          </a:xfrm>
          <a:prstGeom prst="rect">
            <a:avLst/>
          </a:prstGeom>
        </p:spPr>
        <p:txBody>
          <a:bodyPr wrap="square">
            <a:spAutoFit/>
          </a:bodyPr>
          <a:lstStyle/>
          <a:p>
            <a:pPr algn="r"/>
            <a:r>
              <a:rPr lang="tr-TR" sz="3200" noProof="1">
                <a:latin typeface="Mistral" panose="020B0604020202020204" pitchFamily="66" charset="0"/>
              </a:rPr>
              <a:t>biyolojik çeşitliliğin arkasındaki evrimsel geçmiş</a:t>
            </a:r>
            <a:endParaRPr lang="tr-TR" sz="3200" dirty="0">
              <a:latin typeface="Mistral" panose="020B0604020202020204" pitchFamily="66" charset="0"/>
            </a:endParaRPr>
          </a:p>
        </p:txBody>
      </p:sp>
      <p:sp>
        <p:nvSpPr>
          <p:cNvPr id="5" name="Dikdörtgen 4">
            <a:extLst>
              <a:ext uri="{FF2B5EF4-FFF2-40B4-BE49-F238E27FC236}">
                <a16:creationId xmlns:a16="http://schemas.microsoft.com/office/drawing/2014/main" id="{49EEAFC6-3DBD-41BF-8089-B442D42E66F2}"/>
              </a:ext>
            </a:extLst>
          </p:cNvPr>
          <p:cNvSpPr/>
          <p:nvPr/>
        </p:nvSpPr>
        <p:spPr>
          <a:xfrm>
            <a:off x="95522" y="3149620"/>
            <a:ext cx="3026990" cy="1569660"/>
          </a:xfrm>
          <a:prstGeom prst="rect">
            <a:avLst/>
          </a:prstGeom>
        </p:spPr>
        <p:txBody>
          <a:bodyPr wrap="square">
            <a:spAutoFit/>
          </a:bodyPr>
          <a:lstStyle/>
          <a:p>
            <a:pPr marL="571500" indent="-571500">
              <a:buFont typeface="Arial" panose="020B0604020202020204" pitchFamily="34" charset="0"/>
              <a:buChar char="•"/>
            </a:pPr>
            <a:r>
              <a:rPr lang="tr-TR" sz="3200" noProof="1">
                <a:latin typeface="Mistral" panose="020B0604020202020204" pitchFamily="66" charset="0"/>
              </a:rPr>
              <a:t>Morfolojik</a:t>
            </a:r>
          </a:p>
          <a:p>
            <a:pPr marL="571500" indent="-571500">
              <a:buFont typeface="Arial" panose="020B0604020202020204" pitchFamily="34" charset="0"/>
              <a:buChar char="•"/>
            </a:pPr>
            <a:r>
              <a:rPr lang="tr-TR" sz="3200" noProof="1">
                <a:latin typeface="Mistral" panose="020B0604020202020204" pitchFamily="66" charset="0"/>
              </a:rPr>
              <a:t>Davranış</a:t>
            </a:r>
          </a:p>
          <a:p>
            <a:pPr marL="571500" indent="-571500">
              <a:buFont typeface="Arial" panose="020B0604020202020204" pitchFamily="34" charset="0"/>
              <a:buChar char="•"/>
            </a:pPr>
            <a:r>
              <a:rPr lang="tr-TR" sz="3200" noProof="1">
                <a:latin typeface="Mistral" panose="020B0604020202020204" pitchFamily="66" charset="0"/>
              </a:rPr>
              <a:t>Moleküler</a:t>
            </a:r>
            <a:endParaRPr lang="tr-TR" sz="3200" dirty="0">
              <a:latin typeface="Mistral" panose="020B0604020202020204" pitchFamily="66" charset="0"/>
            </a:endParaRPr>
          </a:p>
        </p:txBody>
      </p:sp>
      <p:sp>
        <p:nvSpPr>
          <p:cNvPr id="6" name="Dikdörtgen 5">
            <a:extLst>
              <a:ext uri="{FF2B5EF4-FFF2-40B4-BE49-F238E27FC236}">
                <a16:creationId xmlns:a16="http://schemas.microsoft.com/office/drawing/2014/main" id="{6BE6050F-DBB7-4CA0-B24F-F9575E2BA12E}"/>
              </a:ext>
            </a:extLst>
          </p:cNvPr>
          <p:cNvSpPr/>
          <p:nvPr/>
        </p:nvSpPr>
        <p:spPr>
          <a:xfrm>
            <a:off x="6494857" y="1269248"/>
            <a:ext cx="2808637" cy="3539430"/>
          </a:xfrm>
          <a:prstGeom prst="rect">
            <a:avLst/>
          </a:prstGeom>
        </p:spPr>
        <p:txBody>
          <a:bodyPr wrap="square">
            <a:spAutoFit/>
          </a:bodyPr>
          <a:lstStyle/>
          <a:p>
            <a:r>
              <a:rPr lang="tr-TR" sz="2800" dirty="0">
                <a:latin typeface="Mistral" panose="020B0604020202020204" pitchFamily="66" charset="0"/>
              </a:rPr>
              <a:t>Bakteri-bitki karşılaştırması</a:t>
            </a:r>
          </a:p>
          <a:p>
            <a:endParaRPr lang="tr-TR" sz="2800" dirty="0">
              <a:latin typeface="Mistral" panose="020B0604020202020204" pitchFamily="66" charset="0"/>
            </a:endParaRPr>
          </a:p>
          <a:p>
            <a:r>
              <a:rPr lang="tr-TR" sz="2800" dirty="0">
                <a:latin typeface="Mistral" panose="020B0604020202020204" pitchFamily="66" charset="0"/>
              </a:rPr>
              <a:t>Düzenli değişim örüntüsü</a:t>
            </a:r>
          </a:p>
          <a:p>
            <a:endParaRPr lang="tr-TR" sz="2800" dirty="0">
              <a:latin typeface="Mistral" panose="020B0604020202020204" pitchFamily="66" charset="0"/>
            </a:endParaRPr>
          </a:p>
          <a:p>
            <a:r>
              <a:rPr lang="tr-TR" sz="2800" dirty="0">
                <a:latin typeface="Mistral" panose="020B0604020202020204" pitchFamily="66" charset="0"/>
              </a:rPr>
              <a:t>Büyük </a:t>
            </a:r>
            <a:r>
              <a:rPr lang="tr-TR" sz="2800" dirty="0" err="1">
                <a:latin typeface="Mistral" panose="020B0604020202020204" pitchFamily="66" charset="0"/>
              </a:rPr>
              <a:t>filogenetik</a:t>
            </a:r>
            <a:r>
              <a:rPr lang="tr-TR" sz="2800" dirty="0">
                <a:latin typeface="Mistral" panose="020B0604020202020204" pitchFamily="66" charset="0"/>
              </a:rPr>
              <a:t> bilgi içeriği</a:t>
            </a:r>
          </a:p>
        </p:txBody>
      </p:sp>
      <p:sp>
        <p:nvSpPr>
          <p:cNvPr id="7" name="Dikdörtgen 6">
            <a:extLst>
              <a:ext uri="{FF2B5EF4-FFF2-40B4-BE49-F238E27FC236}">
                <a16:creationId xmlns:a16="http://schemas.microsoft.com/office/drawing/2014/main" id="{1E80590F-F9C2-4E40-86FE-B7ED0B351144}"/>
              </a:ext>
            </a:extLst>
          </p:cNvPr>
          <p:cNvSpPr/>
          <p:nvPr/>
        </p:nvSpPr>
        <p:spPr>
          <a:xfrm>
            <a:off x="6494857" y="1269248"/>
            <a:ext cx="2613182" cy="3450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44DA7A5C-4252-46E7-AB39-10B61EBF28C0}"/>
              </a:ext>
            </a:extLst>
          </p:cNvPr>
          <p:cNvSpPr/>
          <p:nvPr/>
        </p:nvSpPr>
        <p:spPr>
          <a:xfrm>
            <a:off x="115964" y="170692"/>
            <a:ext cx="6444322" cy="6619067"/>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6600" dirty="0">
                <a:solidFill>
                  <a:schemeClr val="tx1"/>
                </a:solidFill>
                <a:effectLst>
                  <a:outerShdw blurRad="38100" dist="38100" dir="2700000" algn="tl">
                    <a:srgbClr val="000000">
                      <a:alpha val="43137"/>
                    </a:srgbClr>
                  </a:outerShdw>
                </a:effectLst>
                <a:latin typeface="Mistral" panose="020B0604020202020204" pitchFamily="66" charset="0"/>
              </a:rPr>
              <a:t>Bakteri-bitki karşılaştırması</a:t>
            </a:r>
          </a:p>
          <a:p>
            <a:endParaRPr lang="tr-TR" sz="2000" dirty="0">
              <a:solidFill>
                <a:schemeClr val="tx1"/>
              </a:solidFill>
              <a:effectLst>
                <a:outerShdw blurRad="38100" dist="38100" dir="2700000" algn="tl">
                  <a:srgbClr val="000000">
                    <a:alpha val="43137"/>
                  </a:srgbClr>
                </a:outerShdw>
              </a:effectLst>
              <a:latin typeface="Mistral" panose="020B0604020202020204" pitchFamily="66" charset="0"/>
            </a:endParaRPr>
          </a:p>
          <a:p>
            <a:r>
              <a:rPr lang="tr-TR" sz="6600" dirty="0">
                <a:solidFill>
                  <a:schemeClr val="tx1"/>
                </a:solidFill>
                <a:effectLst>
                  <a:outerShdw blurRad="38100" dist="38100" dir="2700000" algn="tl">
                    <a:srgbClr val="000000">
                      <a:alpha val="43137"/>
                    </a:srgbClr>
                  </a:outerShdw>
                </a:effectLst>
                <a:latin typeface="Mistral" panose="020B0604020202020204" pitchFamily="66" charset="0"/>
              </a:rPr>
              <a:t>Düzenli değişim örüntüsü</a:t>
            </a:r>
          </a:p>
          <a:p>
            <a:endParaRPr lang="tr-TR" sz="2000" dirty="0">
              <a:solidFill>
                <a:schemeClr val="tx1"/>
              </a:solidFill>
              <a:effectLst>
                <a:outerShdw blurRad="38100" dist="38100" dir="2700000" algn="tl">
                  <a:srgbClr val="000000">
                    <a:alpha val="43137"/>
                  </a:srgbClr>
                </a:outerShdw>
              </a:effectLst>
              <a:latin typeface="Mistral" panose="020B0604020202020204" pitchFamily="66" charset="0"/>
            </a:endParaRPr>
          </a:p>
          <a:p>
            <a:r>
              <a:rPr lang="tr-TR" sz="6600" dirty="0">
                <a:solidFill>
                  <a:schemeClr val="tx1"/>
                </a:solidFill>
                <a:effectLst>
                  <a:outerShdw blurRad="38100" dist="38100" dir="2700000" algn="tl">
                    <a:srgbClr val="000000">
                      <a:alpha val="43137"/>
                    </a:srgbClr>
                  </a:outerShdw>
                </a:effectLst>
                <a:latin typeface="Mistral" panose="020B0604020202020204" pitchFamily="66" charset="0"/>
              </a:rPr>
              <a:t>Büyük </a:t>
            </a:r>
            <a:r>
              <a:rPr lang="tr-TR" sz="6600" dirty="0" err="1">
                <a:solidFill>
                  <a:schemeClr val="tx1"/>
                </a:solidFill>
                <a:effectLst>
                  <a:outerShdw blurRad="38100" dist="38100" dir="2700000" algn="tl">
                    <a:srgbClr val="000000">
                      <a:alpha val="43137"/>
                    </a:srgbClr>
                  </a:outerShdw>
                </a:effectLst>
                <a:latin typeface="Mistral" panose="020B0604020202020204" pitchFamily="66" charset="0"/>
              </a:rPr>
              <a:t>filogenetik</a:t>
            </a:r>
            <a:r>
              <a:rPr lang="tr-TR" sz="6600" dirty="0">
                <a:solidFill>
                  <a:schemeClr val="tx1"/>
                </a:solidFill>
                <a:effectLst>
                  <a:outerShdw blurRad="38100" dist="38100" dir="2700000" algn="tl">
                    <a:srgbClr val="000000">
                      <a:alpha val="43137"/>
                    </a:srgbClr>
                  </a:outerShdw>
                </a:effectLst>
                <a:latin typeface="Mistral" panose="020B0604020202020204" pitchFamily="66" charset="0"/>
              </a:rPr>
              <a:t> bilgi içeriği</a:t>
            </a:r>
          </a:p>
        </p:txBody>
      </p:sp>
    </p:spTree>
    <p:extLst>
      <p:ext uri="{BB962C8B-B14F-4D97-AF65-F5344CB8AC3E}">
        <p14:creationId xmlns:p14="http://schemas.microsoft.com/office/powerpoint/2010/main" val="3234725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59324" y="2136036"/>
          <a:ext cx="5620386" cy="185420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511493">
                  <a:extLst>
                    <a:ext uri="{9D8B030D-6E8A-4147-A177-3AD203B41FA5}">
                      <a16:colId xmlns:a16="http://schemas.microsoft.com/office/drawing/2014/main" val="20004"/>
                    </a:ext>
                  </a:extLst>
                </a:gridCol>
              </a:tblGrid>
              <a:tr h="370840">
                <a:tc>
                  <a:txBody>
                    <a:bodyPr/>
                    <a:lstStyle/>
                    <a:p>
                      <a:r>
                        <a:rPr lang="en-US" dirty="0" err="1">
                          <a:solidFill>
                            <a:schemeClr val="tx1"/>
                          </a:solidFill>
                          <a:latin typeface="Bookman Old Style" panose="02050604050505020204" pitchFamily="18" charset="0"/>
                        </a:rPr>
                        <a:t>Sınıf</a:t>
                      </a:r>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dirty="0" err="1">
                          <a:solidFill>
                            <a:schemeClr val="tx1"/>
                          </a:solidFill>
                          <a:latin typeface="Bookman Old Style" panose="02050604050505020204" pitchFamily="18" charset="0"/>
                        </a:rPr>
                        <a:t>Nükleotid</a:t>
                      </a:r>
                      <a:r>
                        <a:rPr lang="en-US" baseline="0" dirty="0">
                          <a:solidFill>
                            <a:schemeClr val="tx1"/>
                          </a:solidFill>
                          <a:latin typeface="Bookman Old Style" panose="02050604050505020204" pitchFamily="18" charset="0"/>
                        </a:rPr>
                        <a:t> </a:t>
                      </a:r>
                      <a:r>
                        <a:rPr lang="en-US" baseline="0" dirty="0" err="1">
                          <a:solidFill>
                            <a:schemeClr val="tx1"/>
                          </a:solidFill>
                          <a:latin typeface="Bookman Old Style" panose="02050604050505020204" pitchFamily="18" charset="0"/>
                        </a:rPr>
                        <a:t>Çifti</a:t>
                      </a:r>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noFill/>
                  </a:tcPr>
                </a:tc>
                <a:tc hMerge="1">
                  <a:txBody>
                    <a:bodyPr/>
                    <a:lstStyle/>
                    <a:p>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noFill/>
                  </a:tcPr>
                </a:tc>
                <a:tc hMerge="1">
                  <a:txBody>
                    <a:bodyPr/>
                    <a:lstStyle/>
                    <a:p>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370840">
                <a:tc>
                  <a:txBody>
                    <a:bodyPr/>
                    <a:lstStyle/>
                    <a:p>
                      <a:r>
                        <a:rPr lang="en-US" dirty="0" err="1">
                          <a:solidFill>
                            <a:schemeClr val="tx1"/>
                          </a:solidFill>
                          <a:latin typeface="Bookman Old Style" panose="02050604050505020204" pitchFamily="18" charset="0"/>
                        </a:rPr>
                        <a:t>Özdeş</a:t>
                      </a:r>
                      <a:r>
                        <a:rPr lang="en-US" dirty="0">
                          <a:solidFill>
                            <a:schemeClr val="tx1"/>
                          </a:solidFill>
                          <a:latin typeface="Bookman Old Style" panose="02050604050505020204" pitchFamily="18" charset="0"/>
                        </a:rPr>
                        <a:t> </a:t>
                      </a:r>
                      <a:r>
                        <a:rPr lang="en-US" dirty="0" err="1">
                          <a:solidFill>
                            <a:schemeClr val="tx1"/>
                          </a:solidFill>
                          <a:latin typeface="Bookman Old Style" panose="02050604050505020204" pitchFamily="18" charset="0"/>
                        </a:rPr>
                        <a:t>nükleotidler</a:t>
                      </a:r>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latin typeface="Bookman Old Style" panose="02050604050505020204" pitchFamily="18" charset="0"/>
                        </a:rPr>
                        <a:t>AA</a:t>
                      </a:r>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latin typeface="Bookman Old Style" panose="02050604050505020204" pitchFamily="18" charset="0"/>
                        </a:rPr>
                        <a:t>TT</a:t>
                      </a:r>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latin typeface="Bookman Old Style" panose="02050604050505020204" pitchFamily="18" charset="0"/>
                        </a:rPr>
                        <a:t>CC</a:t>
                      </a:r>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latin typeface="Bookman Old Style" panose="02050604050505020204" pitchFamily="18" charset="0"/>
                        </a:rPr>
                        <a:t>GG</a:t>
                      </a:r>
                      <a:endParaRPr lang="tr-TR" dirty="0">
                        <a:solidFill>
                          <a:schemeClr val="tx1"/>
                        </a:solidFill>
                        <a:latin typeface="Bookman Old Style" panose="02050604050505020204" pitchFamily="18"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r>
                        <a:rPr lang="en-US" dirty="0" err="1">
                          <a:solidFill>
                            <a:schemeClr val="tx1"/>
                          </a:solidFill>
                          <a:latin typeface="Bookman Old Style" panose="02050604050505020204" pitchFamily="18" charset="0"/>
                        </a:rPr>
                        <a:t>Transisyon</a:t>
                      </a:r>
                      <a:r>
                        <a:rPr lang="en-US" baseline="0" dirty="0">
                          <a:solidFill>
                            <a:schemeClr val="tx1"/>
                          </a:solidFill>
                          <a:latin typeface="Bookman Old Style" panose="02050604050505020204" pitchFamily="18" charset="0"/>
                        </a:rPr>
                        <a:t> tipi </a:t>
                      </a:r>
                      <a:r>
                        <a:rPr lang="en-US" baseline="0" dirty="0" err="1">
                          <a:solidFill>
                            <a:schemeClr val="tx1"/>
                          </a:solidFill>
                          <a:latin typeface="Bookman Old Style" panose="02050604050505020204" pitchFamily="18" charset="0"/>
                        </a:rPr>
                        <a:t>çift</a:t>
                      </a:r>
                      <a:endParaRPr lang="tr-TR" dirty="0">
                        <a:solidFill>
                          <a:schemeClr val="tx1"/>
                        </a:solidFill>
                        <a:latin typeface="Bookman Old Style" panose="02050604050505020204" pitchFamily="18" charset="0"/>
                      </a:endParaRPr>
                    </a:p>
                  </a:txBody>
                  <a:tcPr>
                    <a:noFill/>
                  </a:tcPr>
                </a:tc>
                <a:tc>
                  <a:txBody>
                    <a:bodyPr/>
                    <a:lstStyle/>
                    <a:p>
                      <a:r>
                        <a:rPr lang="en-US" dirty="0">
                          <a:solidFill>
                            <a:schemeClr val="tx1"/>
                          </a:solidFill>
                          <a:latin typeface="Bookman Old Style" panose="02050604050505020204" pitchFamily="18" charset="0"/>
                        </a:rPr>
                        <a:t>AG</a:t>
                      </a:r>
                      <a:endParaRPr lang="tr-TR" dirty="0">
                        <a:solidFill>
                          <a:schemeClr val="tx1"/>
                        </a:solidFill>
                        <a:latin typeface="Bookman Old Style" panose="02050604050505020204" pitchFamily="18" charset="0"/>
                      </a:endParaRPr>
                    </a:p>
                  </a:txBody>
                  <a:tcPr>
                    <a:noFill/>
                  </a:tcPr>
                </a:tc>
                <a:tc>
                  <a:txBody>
                    <a:bodyPr/>
                    <a:lstStyle/>
                    <a:p>
                      <a:r>
                        <a:rPr lang="en-US" dirty="0">
                          <a:solidFill>
                            <a:schemeClr val="tx1"/>
                          </a:solidFill>
                          <a:latin typeface="Bookman Old Style" panose="02050604050505020204" pitchFamily="18" charset="0"/>
                        </a:rPr>
                        <a:t>GA</a:t>
                      </a:r>
                      <a:endParaRPr lang="tr-TR" dirty="0">
                        <a:solidFill>
                          <a:schemeClr val="tx1"/>
                        </a:solidFill>
                        <a:latin typeface="Bookman Old Style" panose="02050604050505020204" pitchFamily="18" charset="0"/>
                      </a:endParaRPr>
                    </a:p>
                  </a:txBody>
                  <a:tcPr>
                    <a:noFill/>
                  </a:tcPr>
                </a:tc>
                <a:tc>
                  <a:txBody>
                    <a:bodyPr/>
                    <a:lstStyle/>
                    <a:p>
                      <a:r>
                        <a:rPr lang="en-US" dirty="0">
                          <a:solidFill>
                            <a:schemeClr val="tx1"/>
                          </a:solidFill>
                          <a:latin typeface="Bookman Old Style" panose="02050604050505020204" pitchFamily="18" charset="0"/>
                        </a:rPr>
                        <a:t>TC</a:t>
                      </a:r>
                      <a:endParaRPr lang="tr-TR" dirty="0">
                        <a:solidFill>
                          <a:schemeClr val="tx1"/>
                        </a:solidFill>
                        <a:latin typeface="Bookman Old Style" panose="02050604050505020204" pitchFamily="18" charset="0"/>
                      </a:endParaRPr>
                    </a:p>
                  </a:txBody>
                  <a:tcPr>
                    <a:noFill/>
                  </a:tcPr>
                </a:tc>
                <a:tc>
                  <a:txBody>
                    <a:bodyPr/>
                    <a:lstStyle/>
                    <a:p>
                      <a:r>
                        <a:rPr lang="en-US" dirty="0">
                          <a:solidFill>
                            <a:schemeClr val="tx1"/>
                          </a:solidFill>
                          <a:latin typeface="Bookman Old Style" panose="02050604050505020204" pitchFamily="18" charset="0"/>
                        </a:rPr>
                        <a:t>CT</a:t>
                      </a:r>
                      <a:endParaRPr lang="tr-TR" dirty="0">
                        <a:solidFill>
                          <a:schemeClr val="tx1"/>
                        </a:solidFill>
                        <a:latin typeface="Bookman Old Style" panose="02050604050505020204" pitchFamily="18" charset="0"/>
                      </a:endParaRPr>
                    </a:p>
                  </a:txBody>
                  <a:tcPr>
                    <a:noFill/>
                  </a:tcPr>
                </a:tc>
                <a:extLst>
                  <a:ext uri="{0D108BD9-81ED-4DB2-BD59-A6C34878D82A}">
                    <a16:rowId xmlns:a16="http://schemas.microsoft.com/office/drawing/2014/main" val="10002"/>
                  </a:ext>
                </a:extLst>
              </a:tr>
              <a:tr h="370840">
                <a:tc>
                  <a:txBody>
                    <a:bodyPr/>
                    <a:lstStyle/>
                    <a:p>
                      <a:r>
                        <a:rPr lang="en-US" dirty="0" err="1">
                          <a:solidFill>
                            <a:schemeClr val="tx1"/>
                          </a:solidFill>
                          <a:latin typeface="Bookman Old Style" panose="02050604050505020204" pitchFamily="18" charset="0"/>
                        </a:rPr>
                        <a:t>Transversiyon</a:t>
                      </a:r>
                      <a:r>
                        <a:rPr lang="en-US" dirty="0">
                          <a:solidFill>
                            <a:schemeClr val="tx1"/>
                          </a:solidFill>
                          <a:latin typeface="Bookman Old Style" panose="02050604050505020204" pitchFamily="18" charset="0"/>
                        </a:rPr>
                        <a:t> tipi </a:t>
                      </a:r>
                      <a:r>
                        <a:rPr lang="en-US" dirty="0" err="1">
                          <a:solidFill>
                            <a:schemeClr val="tx1"/>
                          </a:solidFill>
                          <a:latin typeface="Bookman Old Style" panose="02050604050505020204" pitchFamily="18" charset="0"/>
                        </a:rPr>
                        <a:t>çift</a:t>
                      </a:r>
                      <a:endParaRPr lang="tr-TR" dirty="0">
                        <a:solidFill>
                          <a:schemeClr val="tx1"/>
                        </a:solidFill>
                        <a:latin typeface="Bookman Old Style" panose="02050604050505020204" pitchFamily="18" charset="0"/>
                      </a:endParaRPr>
                    </a:p>
                  </a:txBody>
                  <a:tcPr>
                    <a:noFill/>
                  </a:tcPr>
                </a:tc>
                <a:tc>
                  <a:txBody>
                    <a:bodyPr/>
                    <a:lstStyle/>
                    <a:p>
                      <a:r>
                        <a:rPr lang="en-US" dirty="0">
                          <a:solidFill>
                            <a:schemeClr val="tx1"/>
                          </a:solidFill>
                          <a:latin typeface="Bookman Old Style" panose="02050604050505020204" pitchFamily="18" charset="0"/>
                        </a:rPr>
                        <a:t>AT</a:t>
                      </a:r>
                      <a:endParaRPr lang="tr-TR" dirty="0">
                        <a:solidFill>
                          <a:schemeClr val="tx1"/>
                        </a:solidFill>
                        <a:latin typeface="Bookman Old Style" panose="02050604050505020204" pitchFamily="18" charset="0"/>
                      </a:endParaRPr>
                    </a:p>
                  </a:txBody>
                  <a:tcPr>
                    <a:noFill/>
                  </a:tcPr>
                </a:tc>
                <a:tc>
                  <a:txBody>
                    <a:bodyPr/>
                    <a:lstStyle/>
                    <a:p>
                      <a:r>
                        <a:rPr lang="en-US" dirty="0">
                          <a:solidFill>
                            <a:schemeClr val="tx1"/>
                          </a:solidFill>
                          <a:latin typeface="Bookman Old Style" panose="02050604050505020204" pitchFamily="18" charset="0"/>
                        </a:rPr>
                        <a:t>TA</a:t>
                      </a:r>
                      <a:endParaRPr lang="tr-TR" dirty="0">
                        <a:solidFill>
                          <a:schemeClr val="tx1"/>
                        </a:solidFill>
                        <a:latin typeface="Bookman Old Style" panose="02050604050505020204" pitchFamily="18" charset="0"/>
                      </a:endParaRPr>
                    </a:p>
                  </a:txBody>
                  <a:tcPr>
                    <a:noFill/>
                  </a:tcPr>
                </a:tc>
                <a:tc>
                  <a:txBody>
                    <a:bodyPr/>
                    <a:lstStyle/>
                    <a:p>
                      <a:r>
                        <a:rPr lang="en-US" dirty="0">
                          <a:solidFill>
                            <a:schemeClr val="tx1"/>
                          </a:solidFill>
                          <a:latin typeface="Bookman Old Style" panose="02050604050505020204" pitchFamily="18" charset="0"/>
                        </a:rPr>
                        <a:t>AC</a:t>
                      </a:r>
                      <a:endParaRPr lang="tr-TR" dirty="0">
                        <a:solidFill>
                          <a:schemeClr val="tx1"/>
                        </a:solidFill>
                        <a:latin typeface="Bookman Old Style" panose="02050604050505020204" pitchFamily="18" charset="0"/>
                      </a:endParaRPr>
                    </a:p>
                  </a:txBody>
                  <a:tcPr>
                    <a:noFill/>
                  </a:tcPr>
                </a:tc>
                <a:tc>
                  <a:txBody>
                    <a:bodyPr/>
                    <a:lstStyle/>
                    <a:p>
                      <a:r>
                        <a:rPr lang="en-US" dirty="0">
                          <a:solidFill>
                            <a:schemeClr val="tx1"/>
                          </a:solidFill>
                          <a:latin typeface="Bookman Old Style" panose="02050604050505020204" pitchFamily="18" charset="0"/>
                        </a:rPr>
                        <a:t>CA</a:t>
                      </a:r>
                      <a:endParaRPr lang="tr-TR" dirty="0">
                        <a:solidFill>
                          <a:schemeClr val="tx1"/>
                        </a:solidFill>
                        <a:latin typeface="Bookman Old Style" panose="02050604050505020204" pitchFamily="18" charset="0"/>
                      </a:endParaRPr>
                    </a:p>
                  </a:txBody>
                  <a:tcPr>
                    <a:noFill/>
                  </a:tcPr>
                </a:tc>
                <a:extLst>
                  <a:ext uri="{0D108BD9-81ED-4DB2-BD59-A6C34878D82A}">
                    <a16:rowId xmlns:a16="http://schemas.microsoft.com/office/drawing/2014/main" val="10003"/>
                  </a:ext>
                </a:extLst>
              </a:tr>
              <a:tr h="370840">
                <a:tc>
                  <a:txBody>
                    <a:bodyPr/>
                    <a:lstStyle/>
                    <a:p>
                      <a:endParaRPr lang="tr-TR" dirty="0">
                        <a:solidFill>
                          <a:schemeClr val="tx1"/>
                        </a:solidFill>
                        <a:latin typeface="Bookman Old Style" panose="02050604050505020204" pitchFamily="18"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Bookman Old Style" panose="02050604050505020204" pitchFamily="18" charset="0"/>
                        </a:rPr>
                        <a:t>TG</a:t>
                      </a:r>
                      <a:endParaRPr lang="tr-TR" dirty="0">
                        <a:solidFill>
                          <a:schemeClr val="tx1"/>
                        </a:solidFill>
                        <a:latin typeface="Bookman Old Style" panose="02050604050505020204" pitchFamily="18"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Bookman Old Style" panose="02050604050505020204" pitchFamily="18" charset="0"/>
                        </a:rPr>
                        <a:t>GT</a:t>
                      </a:r>
                      <a:endParaRPr lang="tr-TR" dirty="0">
                        <a:solidFill>
                          <a:schemeClr val="tx1"/>
                        </a:solidFill>
                        <a:latin typeface="Bookman Old Style" panose="02050604050505020204" pitchFamily="18"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Bookman Old Style" panose="02050604050505020204" pitchFamily="18" charset="0"/>
                        </a:rPr>
                        <a:t>CG</a:t>
                      </a:r>
                      <a:endParaRPr lang="tr-TR" dirty="0">
                        <a:solidFill>
                          <a:schemeClr val="tx1"/>
                        </a:solidFill>
                        <a:latin typeface="Bookman Old Style" panose="02050604050505020204" pitchFamily="18" charset="0"/>
                      </a:endParaRPr>
                    </a:p>
                  </a:txBody>
                  <a:tcP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latin typeface="Bookman Old Style" panose="02050604050505020204" pitchFamily="18" charset="0"/>
                        </a:rPr>
                        <a:t>GC</a:t>
                      </a:r>
                      <a:endParaRPr lang="tr-TR" dirty="0">
                        <a:solidFill>
                          <a:schemeClr val="tx1"/>
                        </a:solidFill>
                        <a:latin typeface="Bookman Old Style" panose="02050604050505020204" pitchFamily="18"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6" name="Rectangle 5"/>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a:t>
            </a:r>
            <a:r>
              <a:rPr lang="en-US" dirty="0" err="1">
                <a:solidFill>
                  <a:srgbClr val="242021"/>
                </a:solidFill>
                <a:latin typeface="Agency FB" panose="020B0503020202020204" pitchFamily="34" charset="0"/>
                <a:cs typeface="Arial" panose="020B0604020202020204" pitchFamily="34" charset="0"/>
              </a:rPr>
              <a:t>Nei</a:t>
            </a:r>
            <a:r>
              <a:rPr lang="en-US" dirty="0">
                <a:solidFill>
                  <a:srgbClr val="242021"/>
                </a:solidFill>
                <a:latin typeface="Agency FB" panose="020B0503020202020204" pitchFamily="34" charset="0"/>
                <a:cs typeface="Arial" panose="020B0604020202020204" pitchFamily="34" charset="0"/>
              </a:rPr>
              <a:t> M &amp; Kumar S </a:t>
            </a:r>
            <a:r>
              <a:rPr lang="en-US" dirty="0">
                <a:latin typeface="Agency FB" panose="020B0503020202020204" pitchFamily="34" charset="0"/>
                <a:cs typeface="Arial" panose="020B0604020202020204" pitchFamily="34" charset="0"/>
              </a:rPr>
              <a:t>(2000) </a:t>
            </a:r>
            <a:r>
              <a:rPr lang="en-US" dirty="0">
                <a:latin typeface="Agency FB" panose="020B0503020202020204" pitchFamily="34" charset="0"/>
              </a:rPr>
              <a:t>Molecular Evolution. Oxford University Press.</a:t>
            </a:r>
            <a:endParaRPr lang="en-US" dirty="0">
              <a:latin typeface="Agency FB" panose="020B0503020202020204" pitchFamily="34" charset="0"/>
              <a:cs typeface="Arial" panose="020B0604020202020204" pitchFamily="34" charset="0"/>
            </a:endParaRPr>
          </a:p>
        </p:txBody>
      </p:sp>
      <p:cxnSp>
        <p:nvCxnSpPr>
          <p:cNvPr id="7" name="Straight Connector 6"/>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5">
            <a:extLst>
              <a:ext uri="{FF2B5EF4-FFF2-40B4-BE49-F238E27FC236}">
                <a16:creationId xmlns:a16="http://schemas.microsoft.com/office/drawing/2014/main" id="{168F60D4-EDA8-4C31-87EF-EB3275061AAC}"/>
              </a:ext>
            </a:extLst>
          </p:cNvPr>
          <p:cNvCxnSpPr/>
          <p:nvPr/>
        </p:nvCxnSpPr>
        <p:spPr>
          <a:xfrm>
            <a:off x="0" y="12129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Dikdörtgen 9">
            <a:extLst>
              <a:ext uri="{FF2B5EF4-FFF2-40B4-BE49-F238E27FC236}">
                <a16:creationId xmlns:a16="http://schemas.microsoft.com/office/drawing/2014/main" id="{90EAC3E0-582D-4A49-B31B-49FF1EB80579}"/>
              </a:ext>
            </a:extLst>
          </p:cNvPr>
          <p:cNvSpPr/>
          <p:nvPr/>
        </p:nvSpPr>
        <p:spPr>
          <a:xfrm>
            <a:off x="321542" y="331392"/>
            <a:ext cx="1305165" cy="523220"/>
          </a:xfrm>
          <a:prstGeom prst="rect">
            <a:avLst/>
          </a:prstGeom>
        </p:spPr>
        <p:txBody>
          <a:bodyPr wrap="none">
            <a:spAutoFit/>
          </a:bodyPr>
          <a:lstStyle/>
          <a:p>
            <a:r>
              <a:rPr lang="tr-TR" sz="2800" b="1" dirty="0">
                <a:effectLst>
                  <a:outerShdw blurRad="38100" dist="38100" dir="2700000" algn="tl">
                    <a:srgbClr val="000000">
                      <a:alpha val="43137"/>
                    </a:srgbClr>
                  </a:outerShdw>
                </a:effectLst>
                <a:latin typeface="Bookman Old Style" panose="02050604050505020204" pitchFamily="18" charset="0"/>
              </a:rPr>
              <a:t>TI/TV</a:t>
            </a:r>
          </a:p>
        </p:txBody>
      </p:sp>
    </p:spTree>
    <p:extLst>
      <p:ext uri="{BB962C8B-B14F-4D97-AF65-F5344CB8AC3E}">
        <p14:creationId xmlns:p14="http://schemas.microsoft.com/office/powerpoint/2010/main" val="277224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23092"/>
            <a:ext cx="9144000" cy="5272216"/>
          </a:xfrm>
          <a:prstGeom prst="rect">
            <a:avLst/>
          </a:prstGeom>
        </p:spPr>
      </p:pic>
      <p:sp>
        <p:nvSpPr>
          <p:cNvPr id="5" name="Rectangle 4"/>
          <p:cNvSpPr/>
          <p:nvPr/>
        </p:nvSpPr>
        <p:spPr>
          <a:xfrm>
            <a:off x="1701602" y="5433814"/>
            <a:ext cx="1156086" cy="369332"/>
          </a:xfrm>
          <a:prstGeom prst="rect">
            <a:avLst/>
          </a:prstGeom>
        </p:spPr>
        <p:txBody>
          <a:bodyPr wrap="none">
            <a:spAutoFit/>
          </a:bodyPr>
          <a:lstStyle/>
          <a:p>
            <a:r>
              <a:rPr lang="en-US" b="1" dirty="0" err="1">
                <a:solidFill>
                  <a:srgbClr val="FF0000"/>
                </a:solidFill>
                <a:effectLst>
                  <a:outerShdw blurRad="38100" dist="38100" dir="2700000" algn="tl">
                    <a:srgbClr val="000000">
                      <a:alpha val="43137"/>
                    </a:srgbClr>
                  </a:outerShdw>
                </a:effectLst>
                <a:latin typeface="Bookman Old Style" panose="02050604050505020204" pitchFamily="18" charset="0"/>
              </a:rPr>
              <a:t>insanlar</a:t>
            </a:r>
            <a:endParaRPr lang="en-US" dirty="0">
              <a:solidFill>
                <a:srgbClr val="FF0000"/>
              </a:solidFill>
            </a:endParaRPr>
          </a:p>
        </p:txBody>
      </p:sp>
      <p:sp>
        <p:nvSpPr>
          <p:cNvPr id="6" name="Rectangle 5"/>
          <p:cNvSpPr/>
          <p:nvPr/>
        </p:nvSpPr>
        <p:spPr>
          <a:xfrm>
            <a:off x="2203445" y="4765452"/>
            <a:ext cx="1922321" cy="369332"/>
          </a:xfrm>
          <a:prstGeom prst="rect">
            <a:avLst/>
          </a:prstGeom>
        </p:spPr>
        <p:txBody>
          <a:bodyPr wrap="none">
            <a:spAutoFit/>
          </a:bodyPr>
          <a:lstStyle/>
          <a:p>
            <a:r>
              <a:rPr lang="en-US" b="1" dirty="0" err="1">
                <a:solidFill>
                  <a:srgbClr val="00B050"/>
                </a:solidFill>
                <a:effectLst>
                  <a:outerShdw blurRad="38100" dist="38100" dir="2700000" algn="tl">
                    <a:srgbClr val="000000">
                      <a:alpha val="43137"/>
                    </a:srgbClr>
                  </a:outerShdw>
                </a:effectLst>
                <a:latin typeface="Bookman Old Style" panose="02050604050505020204" pitchFamily="18" charset="0"/>
              </a:rPr>
              <a:t>keçi</a:t>
            </a:r>
            <a:r>
              <a:rPr lang="en-US" b="1" dirty="0">
                <a:solidFill>
                  <a:srgbClr val="00B050"/>
                </a:solidFill>
                <a:effectLst>
                  <a:outerShdw blurRad="38100" dist="38100" dir="2700000" algn="tl">
                    <a:srgbClr val="000000">
                      <a:alpha val="43137"/>
                    </a:srgbClr>
                  </a:outerShdw>
                </a:effectLst>
                <a:latin typeface="Bookman Old Style" panose="02050604050505020204" pitchFamily="18" charset="0"/>
              </a:rPr>
              <a:t> </a:t>
            </a:r>
            <a:r>
              <a:rPr lang="en-US" b="1" dirty="0" err="1">
                <a:solidFill>
                  <a:srgbClr val="00B050"/>
                </a:solidFill>
                <a:effectLst>
                  <a:outerShdw blurRad="38100" dist="38100" dir="2700000" algn="tl">
                    <a:srgbClr val="000000">
                      <a:alpha val="43137"/>
                    </a:srgbClr>
                  </a:outerShdw>
                </a:effectLst>
                <a:latin typeface="Bookman Old Style" panose="02050604050505020204" pitchFamily="18" charset="0"/>
              </a:rPr>
              <a:t>ile</a:t>
            </a:r>
            <a:r>
              <a:rPr lang="en-US" b="1" dirty="0">
                <a:solidFill>
                  <a:srgbClr val="00B050"/>
                </a:solidFill>
                <a:effectLst>
                  <a:outerShdw blurRad="38100" dist="38100" dir="2700000" algn="tl">
                    <a:srgbClr val="000000">
                      <a:alpha val="43137"/>
                    </a:srgbClr>
                  </a:outerShdw>
                </a:effectLst>
                <a:latin typeface="Bookman Old Style" panose="02050604050505020204" pitchFamily="18" charset="0"/>
              </a:rPr>
              <a:t> </a:t>
            </a:r>
            <a:r>
              <a:rPr lang="en-US" b="1" dirty="0" err="1">
                <a:solidFill>
                  <a:srgbClr val="00B050"/>
                </a:solidFill>
                <a:effectLst>
                  <a:outerShdw blurRad="38100" dist="38100" dir="2700000" algn="tl">
                    <a:srgbClr val="000000">
                      <a:alpha val="43137"/>
                    </a:srgbClr>
                  </a:outerShdw>
                </a:effectLst>
                <a:latin typeface="Bookman Old Style" panose="02050604050505020204" pitchFamily="18" charset="0"/>
              </a:rPr>
              <a:t>koyun</a:t>
            </a:r>
            <a:endParaRPr lang="en-US" dirty="0">
              <a:solidFill>
                <a:srgbClr val="00B050"/>
              </a:solidFill>
            </a:endParaRPr>
          </a:p>
        </p:txBody>
      </p:sp>
      <p:sp>
        <p:nvSpPr>
          <p:cNvPr id="7" name="Rectangle 6"/>
          <p:cNvSpPr/>
          <p:nvPr/>
        </p:nvSpPr>
        <p:spPr>
          <a:xfrm>
            <a:off x="2183931" y="4251276"/>
            <a:ext cx="2489784" cy="369332"/>
          </a:xfrm>
          <a:prstGeom prst="rect">
            <a:avLst/>
          </a:prstGeom>
        </p:spPr>
        <p:txBody>
          <a:bodyPr wrap="none">
            <a:spAutoFit/>
          </a:bodyPr>
          <a:lstStyle/>
          <a:p>
            <a:r>
              <a:rPr lang="en-US" b="1" dirty="0" err="1">
                <a:solidFill>
                  <a:srgbClr val="FFC000"/>
                </a:solidFill>
                <a:effectLst>
                  <a:outerShdw blurRad="38100" dist="38100" dir="2700000" algn="tl">
                    <a:srgbClr val="000000">
                      <a:alpha val="43137"/>
                    </a:srgbClr>
                  </a:outerShdw>
                </a:effectLst>
                <a:latin typeface="Bookman Old Style" panose="02050604050505020204" pitchFamily="18" charset="0"/>
              </a:rPr>
              <a:t>insan</a:t>
            </a:r>
            <a:r>
              <a:rPr lang="en-US" b="1" dirty="0">
                <a:solidFill>
                  <a:srgbClr val="FFC000"/>
                </a:solidFill>
                <a:effectLst>
                  <a:outerShdw blurRad="38100" dist="38100" dir="2700000" algn="tl">
                    <a:srgbClr val="000000">
                      <a:alpha val="43137"/>
                    </a:srgbClr>
                  </a:outerShdw>
                </a:effectLst>
                <a:latin typeface="Bookman Old Style" panose="02050604050505020204" pitchFamily="18" charset="0"/>
              </a:rPr>
              <a:t> </a:t>
            </a:r>
            <a:r>
              <a:rPr lang="en-US" b="1" dirty="0" err="1">
                <a:solidFill>
                  <a:srgbClr val="FFC000"/>
                </a:solidFill>
                <a:effectLst>
                  <a:outerShdw blurRad="38100" dist="38100" dir="2700000" algn="tl">
                    <a:srgbClr val="000000">
                      <a:alpha val="43137"/>
                    </a:srgbClr>
                  </a:outerShdw>
                </a:effectLst>
                <a:latin typeface="Bookman Old Style" panose="02050604050505020204" pitchFamily="18" charset="0"/>
              </a:rPr>
              <a:t>ile</a:t>
            </a:r>
            <a:r>
              <a:rPr lang="en-US" b="1" dirty="0">
                <a:solidFill>
                  <a:srgbClr val="FFC000"/>
                </a:solidFill>
                <a:effectLst>
                  <a:outerShdw blurRad="38100" dist="38100" dir="2700000" algn="tl">
                    <a:srgbClr val="000000">
                      <a:alpha val="43137"/>
                    </a:srgbClr>
                  </a:outerShdw>
                </a:effectLst>
                <a:latin typeface="Bookman Old Style" panose="02050604050505020204" pitchFamily="18" charset="0"/>
              </a:rPr>
              <a:t> </a:t>
            </a:r>
            <a:r>
              <a:rPr lang="en-US" b="1" dirty="0" err="1">
                <a:solidFill>
                  <a:srgbClr val="FFC000"/>
                </a:solidFill>
                <a:effectLst>
                  <a:outerShdw blurRad="38100" dist="38100" dir="2700000" algn="tl">
                    <a:srgbClr val="000000">
                      <a:alpha val="43137"/>
                    </a:srgbClr>
                  </a:outerShdw>
                </a:effectLst>
                <a:latin typeface="Bookman Old Style" panose="02050604050505020204" pitchFamily="18" charset="0"/>
              </a:rPr>
              <a:t>şempanze</a:t>
            </a:r>
            <a:endParaRPr lang="en-US" dirty="0">
              <a:solidFill>
                <a:srgbClr val="FFC000"/>
              </a:solidFill>
            </a:endParaRPr>
          </a:p>
        </p:txBody>
      </p:sp>
      <p:sp>
        <p:nvSpPr>
          <p:cNvPr id="8" name="Rectangle 7"/>
          <p:cNvSpPr/>
          <p:nvPr/>
        </p:nvSpPr>
        <p:spPr>
          <a:xfrm rot="18747155">
            <a:off x="3247986" y="1976706"/>
            <a:ext cx="2010487" cy="369332"/>
          </a:xfrm>
          <a:prstGeom prst="rect">
            <a:avLst/>
          </a:prstGeom>
        </p:spPr>
        <p:txBody>
          <a:bodyPr wrap="none">
            <a:spAutoFit/>
          </a:bodyPr>
          <a:lstStyle/>
          <a:p>
            <a:r>
              <a:rPr lang="en-US" b="1" dirty="0" err="1">
                <a:solidFill>
                  <a:srgbClr val="00B0F0"/>
                </a:solidFill>
                <a:effectLst>
                  <a:outerShdw blurRad="38100" dist="38100" dir="2700000" algn="tl">
                    <a:srgbClr val="000000">
                      <a:alpha val="43137"/>
                    </a:srgbClr>
                  </a:outerShdw>
                </a:effectLst>
                <a:latin typeface="Bookman Old Style" panose="02050604050505020204" pitchFamily="18" charset="0"/>
              </a:rPr>
              <a:t>insan</a:t>
            </a:r>
            <a:r>
              <a:rPr lang="en-US" b="1" dirty="0">
                <a:solidFill>
                  <a:srgbClr val="00B0F0"/>
                </a:solidFill>
                <a:effectLst>
                  <a:outerShdw blurRad="38100" dist="38100" dir="2700000" algn="tl">
                    <a:srgbClr val="000000">
                      <a:alpha val="43137"/>
                    </a:srgbClr>
                  </a:outerShdw>
                </a:effectLst>
                <a:latin typeface="Bookman Old Style" panose="02050604050505020204" pitchFamily="18" charset="0"/>
              </a:rPr>
              <a:t> </a:t>
            </a:r>
            <a:r>
              <a:rPr lang="en-US" b="1" dirty="0" err="1">
                <a:solidFill>
                  <a:srgbClr val="00B0F0"/>
                </a:solidFill>
                <a:effectLst>
                  <a:outerShdw blurRad="38100" dist="38100" dir="2700000" algn="tl">
                    <a:srgbClr val="000000">
                      <a:alpha val="43137"/>
                    </a:srgbClr>
                  </a:outerShdw>
                </a:effectLst>
                <a:latin typeface="Bookman Old Style" panose="02050604050505020204" pitchFamily="18" charset="0"/>
              </a:rPr>
              <a:t>ile</a:t>
            </a:r>
            <a:r>
              <a:rPr lang="en-US" b="1" dirty="0">
                <a:solidFill>
                  <a:srgbClr val="00B0F0"/>
                </a:solidFill>
                <a:effectLst>
                  <a:outerShdw blurRad="38100" dist="38100" dir="2700000" algn="tl">
                    <a:srgbClr val="000000">
                      <a:alpha val="43137"/>
                    </a:srgbClr>
                  </a:outerShdw>
                </a:effectLst>
                <a:latin typeface="Bookman Old Style" panose="02050604050505020204" pitchFamily="18" charset="0"/>
              </a:rPr>
              <a:t> </a:t>
            </a:r>
            <a:r>
              <a:rPr lang="en-US" b="1" dirty="0" err="1">
                <a:solidFill>
                  <a:srgbClr val="00B0F0"/>
                </a:solidFill>
                <a:effectLst>
                  <a:outerShdw blurRad="38100" dist="38100" dir="2700000" algn="tl">
                    <a:srgbClr val="000000">
                      <a:alpha val="43137"/>
                    </a:srgbClr>
                  </a:outerShdw>
                </a:effectLst>
                <a:latin typeface="Bookman Old Style" panose="02050604050505020204" pitchFamily="18" charset="0"/>
              </a:rPr>
              <a:t>babun</a:t>
            </a:r>
            <a:endParaRPr lang="en-US" dirty="0">
              <a:solidFill>
                <a:srgbClr val="00B0F0"/>
              </a:solidFill>
            </a:endParaRPr>
          </a:p>
        </p:txBody>
      </p:sp>
      <p:sp>
        <p:nvSpPr>
          <p:cNvPr id="9" name="Rectangle 8"/>
          <p:cNvSpPr/>
          <p:nvPr/>
        </p:nvSpPr>
        <p:spPr>
          <a:xfrm rot="18994695">
            <a:off x="4186189" y="1898441"/>
            <a:ext cx="1763624" cy="369332"/>
          </a:xfrm>
          <a:prstGeom prst="rect">
            <a:avLst/>
          </a:prstGeom>
        </p:spPr>
        <p:txBody>
          <a:bodyPr wrap="none">
            <a:spAutoFit/>
          </a:bodyPr>
          <a:lstStyle/>
          <a:p>
            <a:r>
              <a:rPr lang="en-US" b="1" dirty="0" err="1">
                <a:solidFill>
                  <a:srgbClr val="7030A0"/>
                </a:solidFill>
                <a:effectLst>
                  <a:outerShdw blurRad="38100" dist="38100" dir="2700000" algn="tl">
                    <a:srgbClr val="000000">
                      <a:alpha val="43137"/>
                    </a:srgbClr>
                  </a:outerShdw>
                </a:effectLst>
                <a:latin typeface="Bookman Old Style" panose="02050604050505020204" pitchFamily="18" charset="0"/>
              </a:rPr>
              <a:t>sıçan</a:t>
            </a:r>
            <a:r>
              <a:rPr lang="en-US" b="1" dirty="0">
                <a:solidFill>
                  <a:srgbClr val="7030A0"/>
                </a:solidFill>
                <a:effectLst>
                  <a:outerShdw blurRad="38100" dist="38100" dir="2700000" algn="tl">
                    <a:srgbClr val="000000">
                      <a:alpha val="43137"/>
                    </a:srgbClr>
                  </a:outerShdw>
                </a:effectLst>
                <a:latin typeface="Bookman Old Style" panose="02050604050505020204" pitchFamily="18" charset="0"/>
              </a:rPr>
              <a:t> </a:t>
            </a:r>
            <a:r>
              <a:rPr lang="en-US" b="1" dirty="0" err="1">
                <a:solidFill>
                  <a:srgbClr val="7030A0"/>
                </a:solidFill>
                <a:effectLst>
                  <a:outerShdw blurRad="38100" dist="38100" dir="2700000" algn="tl">
                    <a:srgbClr val="000000">
                      <a:alpha val="43137"/>
                    </a:srgbClr>
                  </a:outerShdw>
                </a:effectLst>
                <a:latin typeface="Bookman Old Style" panose="02050604050505020204" pitchFamily="18" charset="0"/>
              </a:rPr>
              <a:t>ile</a:t>
            </a:r>
            <a:r>
              <a:rPr lang="en-US" b="1" dirty="0">
                <a:solidFill>
                  <a:srgbClr val="7030A0"/>
                </a:solidFill>
                <a:effectLst>
                  <a:outerShdw blurRad="38100" dist="38100" dir="2700000" algn="tl">
                    <a:srgbClr val="000000">
                      <a:alpha val="43137"/>
                    </a:srgbClr>
                  </a:outerShdw>
                </a:effectLst>
                <a:latin typeface="Bookman Old Style" panose="02050604050505020204" pitchFamily="18" charset="0"/>
              </a:rPr>
              <a:t> fare</a:t>
            </a:r>
            <a:endParaRPr lang="en-US" dirty="0">
              <a:solidFill>
                <a:srgbClr val="7030A0"/>
              </a:solidFill>
            </a:endParaRPr>
          </a:p>
        </p:txBody>
      </p:sp>
      <p:sp>
        <p:nvSpPr>
          <p:cNvPr id="10" name="Rectangle 9"/>
          <p:cNvSpPr/>
          <p:nvPr/>
        </p:nvSpPr>
        <p:spPr>
          <a:xfrm>
            <a:off x="6512091" y="3283188"/>
            <a:ext cx="2239716" cy="646331"/>
          </a:xfrm>
          <a:prstGeom prst="rect">
            <a:avLst/>
          </a:prstGeom>
        </p:spPr>
        <p:txBody>
          <a:bodyPr wrap="none">
            <a:spAutoFit/>
          </a:bodyPr>
          <a:lstStyle/>
          <a:p>
            <a:r>
              <a:rPr lang="en-US" b="1" dirty="0">
                <a:solidFill>
                  <a:srgbClr val="002060"/>
                </a:solidFill>
                <a:effectLst>
                  <a:outerShdw blurRad="38100" dist="38100" dir="2700000" algn="tl">
                    <a:srgbClr val="000000">
                      <a:alpha val="43137"/>
                    </a:srgbClr>
                  </a:outerShdw>
                </a:effectLst>
                <a:latin typeface="Bookman Old Style" panose="02050604050505020204" pitchFamily="18" charset="0"/>
              </a:rPr>
              <a:t>rodent </a:t>
            </a:r>
            <a:r>
              <a:rPr lang="en-US" b="1" dirty="0" err="1">
                <a:solidFill>
                  <a:srgbClr val="002060"/>
                </a:solidFill>
                <a:effectLst>
                  <a:outerShdw blurRad="38100" dist="38100" dir="2700000" algn="tl">
                    <a:srgbClr val="000000">
                      <a:alpha val="43137"/>
                    </a:srgbClr>
                  </a:outerShdw>
                </a:effectLst>
                <a:latin typeface="Bookman Old Style" panose="02050604050505020204" pitchFamily="18" charset="0"/>
              </a:rPr>
              <a:t>ile</a:t>
            </a:r>
            <a:r>
              <a:rPr lang="en-US" b="1" dirty="0">
                <a:solidFill>
                  <a:srgbClr val="002060"/>
                </a:solidFill>
                <a:effectLst>
                  <a:outerShdw blurRad="38100" dist="38100" dir="2700000" algn="tl">
                    <a:srgbClr val="000000">
                      <a:alpha val="43137"/>
                    </a:srgbClr>
                  </a:outerShdw>
                </a:effectLst>
                <a:latin typeface="Bookman Old Style" panose="02050604050505020204" pitchFamily="18" charset="0"/>
              </a:rPr>
              <a:t> </a:t>
            </a:r>
            <a:r>
              <a:rPr lang="en-US" b="1" dirty="0" err="1">
                <a:solidFill>
                  <a:srgbClr val="002060"/>
                </a:solidFill>
                <a:effectLst>
                  <a:outerShdw blurRad="38100" dist="38100" dir="2700000" algn="tl">
                    <a:srgbClr val="000000">
                      <a:alpha val="43137"/>
                    </a:srgbClr>
                  </a:outerShdw>
                </a:effectLst>
                <a:latin typeface="Bookman Old Style" panose="02050604050505020204" pitchFamily="18" charset="0"/>
              </a:rPr>
              <a:t>primat</a:t>
            </a:r>
            <a:endParaRPr lang="en-US" b="1" dirty="0">
              <a:solidFill>
                <a:srgbClr val="002060"/>
              </a:solidFill>
              <a:effectLst>
                <a:outerShdw blurRad="38100" dist="38100" dir="2700000" algn="tl">
                  <a:srgbClr val="000000">
                    <a:alpha val="43137"/>
                  </a:srgbClr>
                </a:outerShdw>
              </a:effectLst>
              <a:latin typeface="Bookman Old Style" panose="02050604050505020204" pitchFamily="18" charset="0"/>
            </a:endParaRPr>
          </a:p>
          <a:p>
            <a:pPr algn="r"/>
            <a:r>
              <a:rPr lang="en-US" b="1" dirty="0" err="1">
                <a:solidFill>
                  <a:srgbClr val="002060"/>
                </a:solidFill>
                <a:effectLst>
                  <a:outerShdw blurRad="38100" dist="38100" dir="2700000" algn="tl">
                    <a:srgbClr val="000000">
                      <a:alpha val="43137"/>
                    </a:srgbClr>
                  </a:outerShdw>
                </a:effectLst>
                <a:latin typeface="Bookman Old Style" panose="02050604050505020204" pitchFamily="18" charset="0"/>
              </a:rPr>
              <a:t>tür</a:t>
            </a:r>
            <a:r>
              <a:rPr lang="en-US" b="1" dirty="0">
                <a:solidFill>
                  <a:srgbClr val="002060"/>
                </a:solidFill>
                <a:effectLst>
                  <a:outerShdw blurRad="38100" dist="38100" dir="2700000" algn="tl">
                    <a:srgbClr val="000000">
                      <a:alpha val="43137"/>
                    </a:srgbClr>
                  </a:outerShdw>
                </a:effectLst>
                <a:latin typeface="Bookman Old Style" panose="02050604050505020204" pitchFamily="18" charset="0"/>
              </a:rPr>
              <a:t> </a:t>
            </a:r>
            <a:r>
              <a:rPr lang="en-US" b="1" dirty="0" err="1">
                <a:solidFill>
                  <a:srgbClr val="002060"/>
                </a:solidFill>
                <a:effectLst>
                  <a:outerShdw blurRad="38100" dist="38100" dir="2700000" algn="tl">
                    <a:srgbClr val="000000">
                      <a:alpha val="43137"/>
                    </a:srgbClr>
                  </a:outerShdw>
                </a:effectLst>
                <a:latin typeface="Bookman Old Style" panose="02050604050505020204" pitchFamily="18" charset="0"/>
              </a:rPr>
              <a:t>çiftleri</a:t>
            </a:r>
            <a:endParaRPr lang="en-US" dirty="0">
              <a:solidFill>
                <a:srgbClr val="002060"/>
              </a:solidFill>
            </a:endParaRPr>
          </a:p>
        </p:txBody>
      </p:sp>
      <p:sp>
        <p:nvSpPr>
          <p:cNvPr id="11" name="Rectangle 10"/>
          <p:cNvSpPr/>
          <p:nvPr/>
        </p:nvSpPr>
        <p:spPr>
          <a:xfrm>
            <a:off x="3408618" y="6025976"/>
            <a:ext cx="3495743" cy="400110"/>
          </a:xfrm>
          <a:prstGeom prst="rect">
            <a:avLst/>
          </a:prstGeom>
          <a:solidFill>
            <a:schemeClr val="bg1"/>
          </a:solidFill>
        </p:spPr>
        <p:txBody>
          <a:bodyPr wrap="square">
            <a:spAutoFit/>
          </a:bodyPr>
          <a:lstStyle/>
          <a:p>
            <a:pPr algn="ctr"/>
            <a:r>
              <a:rPr lang="en-US" sz="2000" b="1" dirty="0" err="1">
                <a:effectLst>
                  <a:outerShdw blurRad="38100" dist="38100" dir="2700000" algn="tl">
                    <a:srgbClr val="000000">
                      <a:alpha val="43137"/>
                    </a:srgbClr>
                  </a:outerShdw>
                </a:effectLst>
                <a:latin typeface="Bookman Old Style" panose="02050604050505020204" pitchFamily="18" charset="0"/>
              </a:rPr>
              <a:t>Ayrılma</a:t>
            </a:r>
            <a:r>
              <a:rPr lang="en-US" sz="2000" b="1" dirty="0">
                <a:effectLst>
                  <a:outerShdw blurRad="38100" dist="38100" dir="2700000" algn="tl">
                    <a:srgbClr val="000000">
                      <a:alpha val="43137"/>
                    </a:srgbClr>
                  </a:outerShdw>
                </a:effectLst>
                <a:latin typeface="Bookman Old Style" panose="02050604050505020204" pitchFamily="18" charset="0"/>
              </a:rPr>
              <a:t> </a:t>
            </a:r>
            <a:r>
              <a:rPr lang="en-US" sz="2000" b="1" dirty="0" err="1">
                <a:effectLst>
                  <a:outerShdw blurRad="38100" dist="38100" dir="2700000" algn="tl">
                    <a:srgbClr val="000000">
                      <a:alpha val="43137"/>
                    </a:srgbClr>
                  </a:outerShdw>
                </a:effectLst>
                <a:latin typeface="Bookman Old Style" panose="02050604050505020204" pitchFamily="18" charset="0"/>
              </a:rPr>
              <a:t>Zamanı</a:t>
            </a:r>
            <a:r>
              <a:rPr lang="en-US" sz="2000" b="1" dirty="0">
                <a:effectLst>
                  <a:outerShdw blurRad="38100" dist="38100" dir="2700000" algn="tl">
                    <a:srgbClr val="000000">
                      <a:alpha val="43137"/>
                    </a:srgbClr>
                  </a:outerShdw>
                </a:effectLst>
                <a:latin typeface="Bookman Old Style" panose="02050604050505020204" pitchFamily="18" charset="0"/>
              </a:rPr>
              <a:t> (My)</a:t>
            </a:r>
            <a:endParaRPr lang="en-US" sz="2000" dirty="0"/>
          </a:p>
        </p:txBody>
      </p:sp>
      <p:sp>
        <p:nvSpPr>
          <p:cNvPr id="12" name="Rectangle 11"/>
          <p:cNvSpPr/>
          <p:nvPr/>
        </p:nvSpPr>
        <p:spPr>
          <a:xfrm rot="16200000">
            <a:off x="-1387473" y="3156377"/>
            <a:ext cx="3495743" cy="400110"/>
          </a:xfrm>
          <a:prstGeom prst="rect">
            <a:avLst/>
          </a:prstGeom>
          <a:solidFill>
            <a:schemeClr val="bg1"/>
          </a:solidFill>
        </p:spPr>
        <p:txBody>
          <a:bodyPr wrap="square">
            <a:spAutoFit/>
          </a:bodyPr>
          <a:lstStyle/>
          <a:p>
            <a:pPr algn="ctr"/>
            <a:r>
              <a:rPr lang="en-US" sz="2000" b="1" dirty="0">
                <a:effectLst>
                  <a:outerShdw blurRad="38100" dist="38100" dir="2700000" algn="tl">
                    <a:srgbClr val="000000">
                      <a:alpha val="43137"/>
                    </a:srgbClr>
                  </a:outerShdw>
                </a:effectLst>
                <a:latin typeface="Bookman Old Style" panose="02050604050505020204" pitchFamily="18" charset="0"/>
              </a:rPr>
              <a:t>Baz </a:t>
            </a:r>
            <a:r>
              <a:rPr lang="en-US" sz="2000" b="1" dirty="0" err="1">
                <a:effectLst>
                  <a:outerShdw blurRad="38100" dist="38100" dir="2700000" algn="tl">
                    <a:srgbClr val="000000">
                      <a:alpha val="43137"/>
                    </a:srgbClr>
                  </a:outerShdw>
                </a:effectLst>
                <a:latin typeface="Bookman Old Style" panose="02050604050505020204" pitchFamily="18" charset="0"/>
              </a:rPr>
              <a:t>çifti</a:t>
            </a:r>
            <a:r>
              <a:rPr lang="en-US" sz="2000" b="1" dirty="0">
                <a:effectLst>
                  <a:outerShdw blurRad="38100" dist="38100" dir="2700000" algn="tl">
                    <a:srgbClr val="000000">
                      <a:alpha val="43137"/>
                    </a:srgbClr>
                  </a:outerShdw>
                </a:effectLst>
                <a:latin typeface="Bookman Old Style" panose="02050604050505020204" pitchFamily="18" charset="0"/>
              </a:rPr>
              <a:t> </a:t>
            </a:r>
            <a:r>
              <a:rPr lang="en-US" sz="2000" b="1" dirty="0" err="1">
                <a:effectLst>
                  <a:outerShdw blurRad="38100" dist="38100" dir="2700000" algn="tl">
                    <a:srgbClr val="000000">
                      <a:alpha val="43137"/>
                    </a:srgbClr>
                  </a:outerShdw>
                </a:effectLst>
                <a:latin typeface="Bookman Old Style" panose="02050604050505020204" pitchFamily="18" charset="0"/>
              </a:rPr>
              <a:t>başına</a:t>
            </a:r>
            <a:r>
              <a:rPr lang="en-US" sz="2000" b="1" dirty="0">
                <a:effectLst>
                  <a:outerShdw blurRad="38100" dist="38100" dir="2700000" algn="tl">
                    <a:srgbClr val="000000">
                      <a:alpha val="43137"/>
                    </a:srgbClr>
                  </a:outerShdw>
                </a:effectLst>
                <a:latin typeface="Bookman Old Style" panose="02050604050505020204" pitchFamily="18" charset="0"/>
              </a:rPr>
              <a:t> </a:t>
            </a:r>
            <a:r>
              <a:rPr lang="en-US" sz="2000" b="1" dirty="0" err="1">
                <a:effectLst>
                  <a:outerShdw blurRad="38100" dist="38100" dir="2700000" algn="tl">
                    <a:srgbClr val="000000">
                      <a:alpha val="43137"/>
                    </a:srgbClr>
                  </a:outerShdw>
                </a:effectLst>
                <a:latin typeface="Bookman Old Style" panose="02050604050505020204" pitchFamily="18" charset="0"/>
              </a:rPr>
              <a:t>değişim</a:t>
            </a:r>
            <a:endParaRPr lang="en-US" sz="2000" dirty="0"/>
          </a:p>
        </p:txBody>
      </p:sp>
      <p:sp>
        <p:nvSpPr>
          <p:cNvPr id="13" name="Rectangle 12"/>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Jennings</a:t>
            </a:r>
            <a:r>
              <a:rPr lang="en-US" dirty="0">
                <a:latin typeface="Agency FB" panose="020B0503020202020204" pitchFamily="34" charset="0"/>
                <a:cs typeface="Arial" panose="020B0604020202020204" pitchFamily="34" charset="0"/>
              </a:rPr>
              <a:t> WB (2017) </a:t>
            </a:r>
            <a:r>
              <a:rPr lang="en-US" dirty="0" err="1">
                <a:latin typeface="Agency FB" panose="020B0503020202020204" pitchFamily="34" charset="0"/>
              </a:rPr>
              <a:t>Phylogenomic</a:t>
            </a:r>
            <a:r>
              <a:rPr lang="en-US" dirty="0">
                <a:latin typeface="Agency FB" panose="020B0503020202020204" pitchFamily="34" charset="0"/>
              </a:rPr>
              <a:t> data acquisition: principles and practice, CRC Press</a:t>
            </a:r>
            <a:endParaRPr lang="en-US" dirty="0">
              <a:latin typeface="Agency FB" panose="020B0503020202020204" pitchFamily="34" charset="0"/>
              <a:cs typeface="Arial" panose="020B0604020202020204" pitchFamily="34" charset="0"/>
            </a:endParaRPr>
          </a:p>
        </p:txBody>
      </p:sp>
      <p:cxnSp>
        <p:nvCxnSpPr>
          <p:cNvPr id="15" name="Straight Connector 14"/>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5">
            <a:extLst>
              <a:ext uri="{FF2B5EF4-FFF2-40B4-BE49-F238E27FC236}">
                <a16:creationId xmlns:a16="http://schemas.microsoft.com/office/drawing/2014/main" id="{89380BD4-0686-4D1F-B52E-FAABC0A1B50F}"/>
              </a:ext>
            </a:extLst>
          </p:cNvPr>
          <p:cNvCxnSpPr/>
          <p:nvPr/>
        </p:nvCxnSpPr>
        <p:spPr>
          <a:xfrm>
            <a:off x="0" y="12129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Dikdörtgen 17">
            <a:extLst>
              <a:ext uri="{FF2B5EF4-FFF2-40B4-BE49-F238E27FC236}">
                <a16:creationId xmlns:a16="http://schemas.microsoft.com/office/drawing/2014/main" id="{80274844-5798-4762-A221-4E50D331EBCE}"/>
              </a:ext>
            </a:extLst>
          </p:cNvPr>
          <p:cNvSpPr/>
          <p:nvPr/>
        </p:nvSpPr>
        <p:spPr>
          <a:xfrm>
            <a:off x="321542" y="331392"/>
            <a:ext cx="2196435" cy="800219"/>
          </a:xfrm>
          <a:prstGeom prst="rect">
            <a:avLst/>
          </a:prstGeom>
        </p:spPr>
        <p:txBody>
          <a:bodyPr wrap="none">
            <a:spAutoFit/>
          </a:bodyPr>
          <a:lstStyle/>
          <a:p>
            <a:r>
              <a:rPr lang="tr-TR" sz="2800" b="1" dirty="0">
                <a:effectLst>
                  <a:outerShdw blurRad="38100" dist="38100" dir="2700000" algn="tl">
                    <a:srgbClr val="000000">
                      <a:alpha val="43137"/>
                    </a:srgbClr>
                  </a:outerShdw>
                </a:effectLst>
                <a:latin typeface="Bookman Old Style" panose="02050604050505020204" pitchFamily="18" charset="0"/>
              </a:rPr>
              <a:t>Doygunluk</a:t>
            </a:r>
          </a:p>
          <a:p>
            <a:r>
              <a:rPr lang="tr-TR" b="1" dirty="0" err="1">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Saturation</a:t>
            </a:r>
            <a:endParaRPr lang="tr-TR" dirty="0">
              <a:solidFill>
                <a:schemeClr val="tx1">
                  <a:lumMod val="50000"/>
                  <a:lumOff val="50000"/>
                </a:schemeClr>
              </a:solidFill>
            </a:endParaRPr>
          </a:p>
        </p:txBody>
      </p:sp>
    </p:spTree>
    <p:extLst>
      <p:ext uri="{BB962C8B-B14F-4D97-AF65-F5344CB8AC3E}">
        <p14:creationId xmlns:p14="http://schemas.microsoft.com/office/powerpoint/2010/main" val="1868724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54135"/>
            <a:ext cx="9144000" cy="4539757"/>
          </a:xfrm>
          <a:prstGeom prst="rect">
            <a:avLst/>
          </a:prstGeom>
        </p:spPr>
      </p:pic>
      <p:sp>
        <p:nvSpPr>
          <p:cNvPr id="5" name="Rectangle 4"/>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6" name="Straight Connector 5"/>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5">
            <a:extLst>
              <a:ext uri="{FF2B5EF4-FFF2-40B4-BE49-F238E27FC236}">
                <a16:creationId xmlns:a16="http://schemas.microsoft.com/office/drawing/2014/main" id="{D4EE28B1-8880-4D78-8C06-570C7B77CB3D}"/>
              </a:ext>
            </a:extLst>
          </p:cNvPr>
          <p:cNvCxnSpPr/>
          <p:nvPr/>
        </p:nvCxnSpPr>
        <p:spPr>
          <a:xfrm>
            <a:off x="0" y="12129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Dikdörtgen 7">
            <a:extLst>
              <a:ext uri="{FF2B5EF4-FFF2-40B4-BE49-F238E27FC236}">
                <a16:creationId xmlns:a16="http://schemas.microsoft.com/office/drawing/2014/main" id="{2F235D06-0178-45E8-B9C4-15EE557542CE}"/>
              </a:ext>
            </a:extLst>
          </p:cNvPr>
          <p:cNvSpPr/>
          <p:nvPr/>
        </p:nvSpPr>
        <p:spPr>
          <a:xfrm>
            <a:off x="321542" y="331392"/>
            <a:ext cx="2196435" cy="800219"/>
          </a:xfrm>
          <a:prstGeom prst="rect">
            <a:avLst/>
          </a:prstGeom>
        </p:spPr>
        <p:txBody>
          <a:bodyPr wrap="none">
            <a:spAutoFit/>
          </a:bodyPr>
          <a:lstStyle/>
          <a:p>
            <a:r>
              <a:rPr lang="tr-TR" sz="2800" b="1" dirty="0">
                <a:effectLst>
                  <a:outerShdw blurRad="38100" dist="38100" dir="2700000" algn="tl">
                    <a:srgbClr val="000000">
                      <a:alpha val="43137"/>
                    </a:srgbClr>
                  </a:outerShdw>
                </a:effectLst>
                <a:latin typeface="Bookman Old Style" panose="02050604050505020204" pitchFamily="18" charset="0"/>
              </a:rPr>
              <a:t>Doygunluk</a:t>
            </a:r>
          </a:p>
          <a:p>
            <a:r>
              <a:rPr lang="tr-TR" b="1" dirty="0" err="1">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Saturation</a:t>
            </a:r>
            <a:endParaRPr lang="tr-TR" dirty="0">
              <a:solidFill>
                <a:schemeClr val="tx1">
                  <a:lumMod val="50000"/>
                  <a:lumOff val="50000"/>
                </a:schemeClr>
              </a:solidFill>
            </a:endParaRPr>
          </a:p>
        </p:txBody>
      </p:sp>
      <p:sp>
        <p:nvSpPr>
          <p:cNvPr id="9" name="Rectangle 10">
            <a:extLst>
              <a:ext uri="{FF2B5EF4-FFF2-40B4-BE49-F238E27FC236}">
                <a16:creationId xmlns:a16="http://schemas.microsoft.com/office/drawing/2014/main" id="{A57F2471-1BEB-4EC2-8B02-0659384E9360}"/>
              </a:ext>
            </a:extLst>
          </p:cNvPr>
          <p:cNvSpPr/>
          <p:nvPr/>
        </p:nvSpPr>
        <p:spPr>
          <a:xfrm>
            <a:off x="895974" y="5321761"/>
            <a:ext cx="3495743" cy="646331"/>
          </a:xfrm>
          <a:prstGeom prst="rect">
            <a:avLst/>
          </a:prstGeom>
          <a:solidFill>
            <a:srgbClr val="E0E7F6"/>
          </a:solidFill>
        </p:spPr>
        <p:txBody>
          <a:bodyPr wrap="square">
            <a:spAutoFit/>
          </a:bodyPr>
          <a:lstStyle/>
          <a:p>
            <a:pPr algn="ctr"/>
            <a:r>
              <a:rPr lang="tr-TR" dirty="0">
                <a:effectLst>
                  <a:outerShdw blurRad="38100" dist="38100" dir="2700000" algn="tl">
                    <a:srgbClr val="000000">
                      <a:alpha val="43137"/>
                    </a:srgbClr>
                  </a:outerShdw>
                </a:effectLst>
                <a:latin typeface="Bookman Old Style" panose="02050604050505020204" pitchFamily="18" charset="0"/>
              </a:rPr>
              <a:t>Birinci ve ikinci konum</a:t>
            </a:r>
          </a:p>
          <a:p>
            <a:pPr algn="ctr"/>
            <a:r>
              <a:rPr lang="tr-TR" dirty="0" err="1">
                <a:effectLst>
                  <a:outerShdw blurRad="38100" dist="38100" dir="2700000" algn="tl">
                    <a:srgbClr val="000000">
                      <a:alpha val="43137"/>
                    </a:srgbClr>
                  </a:outerShdw>
                </a:effectLst>
                <a:latin typeface="Bookman Old Style" panose="02050604050505020204" pitchFamily="18" charset="0"/>
              </a:rPr>
              <a:t>transisyon</a:t>
            </a:r>
            <a:r>
              <a:rPr lang="tr-TR" dirty="0">
                <a:effectLst>
                  <a:outerShdw blurRad="38100" dist="38100" dir="2700000" algn="tl">
                    <a:srgbClr val="000000">
                      <a:alpha val="43137"/>
                    </a:srgbClr>
                  </a:outerShdw>
                </a:effectLst>
                <a:latin typeface="Bookman Old Style" panose="02050604050505020204" pitchFamily="18" charset="0"/>
              </a:rPr>
              <a:t> mesafesi</a:t>
            </a:r>
            <a:endParaRPr lang="en-US" dirty="0"/>
          </a:p>
        </p:txBody>
      </p:sp>
      <p:sp>
        <p:nvSpPr>
          <p:cNvPr id="10" name="Rectangle 10">
            <a:extLst>
              <a:ext uri="{FF2B5EF4-FFF2-40B4-BE49-F238E27FC236}">
                <a16:creationId xmlns:a16="http://schemas.microsoft.com/office/drawing/2014/main" id="{AA490C96-3BBE-414D-A9ED-DDE950C36375}"/>
              </a:ext>
            </a:extLst>
          </p:cNvPr>
          <p:cNvSpPr/>
          <p:nvPr/>
        </p:nvSpPr>
        <p:spPr>
          <a:xfrm>
            <a:off x="5163174" y="5321761"/>
            <a:ext cx="3495743" cy="646331"/>
          </a:xfrm>
          <a:prstGeom prst="rect">
            <a:avLst/>
          </a:prstGeom>
          <a:solidFill>
            <a:srgbClr val="E0E7F6"/>
          </a:solidFill>
        </p:spPr>
        <p:txBody>
          <a:bodyPr wrap="square">
            <a:spAutoFit/>
          </a:bodyPr>
          <a:lstStyle/>
          <a:p>
            <a:pPr algn="ctr"/>
            <a:r>
              <a:rPr lang="tr-TR" dirty="0">
                <a:effectLst>
                  <a:outerShdw blurRad="38100" dist="38100" dir="2700000" algn="tl">
                    <a:srgbClr val="000000">
                      <a:alpha val="43137"/>
                    </a:srgbClr>
                  </a:outerShdw>
                </a:effectLst>
                <a:latin typeface="Bookman Old Style" panose="02050604050505020204" pitchFamily="18" charset="0"/>
              </a:rPr>
              <a:t>Birinci ve ikinci konum</a:t>
            </a:r>
          </a:p>
          <a:p>
            <a:pPr algn="ctr"/>
            <a:r>
              <a:rPr lang="tr-TR" dirty="0" err="1">
                <a:effectLst>
                  <a:outerShdw blurRad="38100" dist="38100" dir="2700000" algn="tl">
                    <a:srgbClr val="000000">
                      <a:alpha val="43137"/>
                    </a:srgbClr>
                  </a:outerShdw>
                </a:effectLst>
                <a:latin typeface="Bookman Old Style" panose="02050604050505020204" pitchFamily="18" charset="0"/>
              </a:rPr>
              <a:t>transversiyon</a:t>
            </a:r>
            <a:r>
              <a:rPr lang="tr-TR" dirty="0">
                <a:effectLst>
                  <a:outerShdw blurRad="38100" dist="38100" dir="2700000" algn="tl">
                    <a:srgbClr val="000000">
                      <a:alpha val="43137"/>
                    </a:srgbClr>
                  </a:outerShdw>
                </a:effectLst>
                <a:latin typeface="Bookman Old Style" panose="02050604050505020204" pitchFamily="18" charset="0"/>
              </a:rPr>
              <a:t> mesafesi</a:t>
            </a:r>
            <a:endParaRPr lang="en-US" dirty="0"/>
          </a:p>
        </p:txBody>
      </p:sp>
      <p:sp>
        <p:nvSpPr>
          <p:cNvPr id="11" name="Rectangle 10">
            <a:extLst>
              <a:ext uri="{FF2B5EF4-FFF2-40B4-BE49-F238E27FC236}">
                <a16:creationId xmlns:a16="http://schemas.microsoft.com/office/drawing/2014/main" id="{5803F9FF-FFA9-4805-9E1E-C28370455D06}"/>
              </a:ext>
            </a:extLst>
          </p:cNvPr>
          <p:cNvSpPr/>
          <p:nvPr/>
        </p:nvSpPr>
        <p:spPr>
          <a:xfrm rot="16200000">
            <a:off x="2873685" y="3389223"/>
            <a:ext cx="3495743" cy="369332"/>
          </a:xfrm>
          <a:prstGeom prst="rect">
            <a:avLst/>
          </a:prstGeom>
          <a:solidFill>
            <a:srgbClr val="E0E7F6"/>
          </a:solidFill>
        </p:spPr>
        <p:txBody>
          <a:bodyPr wrap="square">
            <a:spAutoFit/>
          </a:bodyPr>
          <a:lstStyle/>
          <a:p>
            <a:pPr algn="ctr"/>
            <a:r>
              <a:rPr lang="tr-TR" dirty="0" err="1">
                <a:effectLst>
                  <a:outerShdw blurRad="38100" dist="38100" dir="2700000" algn="tl">
                    <a:srgbClr val="000000">
                      <a:alpha val="43137"/>
                    </a:srgbClr>
                  </a:outerShdw>
                </a:effectLst>
                <a:latin typeface="Bookman Old Style" panose="02050604050505020204" pitchFamily="18" charset="0"/>
              </a:rPr>
              <a:t>transversiyon</a:t>
            </a:r>
            <a:r>
              <a:rPr lang="tr-TR" dirty="0">
                <a:effectLst>
                  <a:outerShdw blurRad="38100" dist="38100" dir="2700000" algn="tl">
                    <a:srgbClr val="000000">
                      <a:alpha val="43137"/>
                    </a:srgbClr>
                  </a:outerShdw>
                </a:effectLst>
                <a:latin typeface="Bookman Old Style" panose="02050604050505020204" pitchFamily="18" charset="0"/>
              </a:rPr>
              <a:t> mesafesi</a:t>
            </a:r>
            <a:endParaRPr lang="en-US" dirty="0"/>
          </a:p>
        </p:txBody>
      </p:sp>
      <p:sp>
        <p:nvSpPr>
          <p:cNvPr id="12" name="Rectangle 10">
            <a:extLst>
              <a:ext uri="{FF2B5EF4-FFF2-40B4-BE49-F238E27FC236}">
                <a16:creationId xmlns:a16="http://schemas.microsoft.com/office/drawing/2014/main" id="{105678C8-B099-440B-95BF-A5C3F19BB9CB}"/>
              </a:ext>
            </a:extLst>
          </p:cNvPr>
          <p:cNvSpPr/>
          <p:nvPr/>
        </p:nvSpPr>
        <p:spPr>
          <a:xfrm rot="16200000">
            <a:off x="-1387781" y="3389223"/>
            <a:ext cx="3495743" cy="369332"/>
          </a:xfrm>
          <a:prstGeom prst="rect">
            <a:avLst/>
          </a:prstGeom>
          <a:solidFill>
            <a:srgbClr val="E0E7F6"/>
          </a:solidFill>
        </p:spPr>
        <p:txBody>
          <a:bodyPr wrap="square">
            <a:spAutoFit/>
          </a:bodyPr>
          <a:lstStyle/>
          <a:p>
            <a:pPr algn="ctr"/>
            <a:r>
              <a:rPr lang="tr-TR" dirty="0" err="1">
                <a:effectLst>
                  <a:outerShdw blurRad="38100" dist="38100" dir="2700000" algn="tl">
                    <a:srgbClr val="000000">
                      <a:alpha val="43137"/>
                    </a:srgbClr>
                  </a:outerShdw>
                </a:effectLst>
                <a:latin typeface="Bookman Old Style" panose="02050604050505020204" pitchFamily="18" charset="0"/>
              </a:rPr>
              <a:t>transisyon</a:t>
            </a:r>
            <a:r>
              <a:rPr lang="tr-TR" dirty="0">
                <a:effectLst>
                  <a:outerShdw blurRad="38100" dist="38100" dir="2700000" algn="tl">
                    <a:srgbClr val="000000">
                      <a:alpha val="43137"/>
                    </a:srgbClr>
                  </a:outerShdw>
                </a:effectLst>
                <a:latin typeface="Bookman Old Style" panose="02050604050505020204" pitchFamily="18" charset="0"/>
              </a:rPr>
              <a:t> mesafesi</a:t>
            </a:r>
            <a:endParaRPr lang="en-US" dirty="0"/>
          </a:p>
        </p:txBody>
      </p:sp>
      <p:sp>
        <p:nvSpPr>
          <p:cNvPr id="2" name="Dikdörtgen 1">
            <a:extLst>
              <a:ext uri="{FF2B5EF4-FFF2-40B4-BE49-F238E27FC236}">
                <a16:creationId xmlns:a16="http://schemas.microsoft.com/office/drawing/2014/main" id="{6D6DEAFE-A851-4D5D-AA09-6716E47134FC}"/>
              </a:ext>
            </a:extLst>
          </p:cNvPr>
          <p:cNvSpPr/>
          <p:nvPr/>
        </p:nvSpPr>
        <p:spPr>
          <a:xfrm>
            <a:off x="5731447" y="1364352"/>
            <a:ext cx="3360215" cy="923330"/>
          </a:xfrm>
          <a:prstGeom prst="rect">
            <a:avLst/>
          </a:prstGeom>
        </p:spPr>
        <p:txBody>
          <a:bodyPr wrap="none">
            <a:spAutoFit/>
          </a:bodyPr>
          <a:lstStyle/>
          <a:p>
            <a:r>
              <a:rPr lang="tr-TR" b="1" dirty="0">
                <a:effectLst>
                  <a:outerShdw blurRad="38100" dist="38100" dir="2700000" algn="tl">
                    <a:srgbClr val="000000">
                      <a:alpha val="43137"/>
                    </a:srgbClr>
                  </a:outerShdw>
                </a:effectLst>
                <a:latin typeface="Bookman Old Style" panose="02050604050505020204" pitchFamily="18" charset="0"/>
              </a:rPr>
              <a:t>Gri: 1. </a:t>
            </a:r>
            <a:r>
              <a:rPr lang="tr-TR" b="1" dirty="0" err="1">
                <a:effectLst>
                  <a:outerShdw blurRad="38100" dist="38100" dir="2700000" algn="tl">
                    <a:srgbClr val="000000">
                      <a:alpha val="43137"/>
                    </a:srgbClr>
                  </a:outerShdw>
                </a:effectLst>
                <a:latin typeface="Bookman Old Style" panose="02050604050505020204" pitchFamily="18" charset="0"/>
              </a:rPr>
              <a:t>kodon</a:t>
            </a:r>
            <a:r>
              <a:rPr lang="tr-TR" b="1" dirty="0">
                <a:effectLst>
                  <a:outerShdw blurRad="38100" dist="38100" dir="2700000" algn="tl">
                    <a:srgbClr val="000000">
                      <a:alpha val="43137"/>
                    </a:srgbClr>
                  </a:outerShdw>
                </a:effectLst>
                <a:latin typeface="Bookman Old Style" panose="02050604050505020204" pitchFamily="18" charset="0"/>
              </a:rPr>
              <a:t> </a:t>
            </a:r>
            <a:r>
              <a:rPr lang="tr-TR" b="1" dirty="0" err="1">
                <a:effectLst>
                  <a:outerShdw blurRad="38100" dist="38100" dir="2700000" algn="tl">
                    <a:srgbClr val="000000">
                      <a:alpha val="43137"/>
                    </a:srgbClr>
                  </a:outerShdw>
                </a:effectLst>
                <a:latin typeface="Bookman Old Style" panose="02050604050505020204" pitchFamily="18" charset="0"/>
              </a:rPr>
              <a:t>poziyonu</a:t>
            </a:r>
            <a:endParaRPr lang="tr-TR" b="1" dirty="0">
              <a:effectLst>
                <a:outerShdw blurRad="38100" dist="38100" dir="2700000" algn="tl">
                  <a:srgbClr val="000000">
                    <a:alpha val="43137"/>
                  </a:srgbClr>
                </a:outerShdw>
              </a:effectLst>
              <a:latin typeface="Bookman Old Style" panose="02050604050505020204" pitchFamily="18" charset="0"/>
            </a:endParaRPr>
          </a:p>
          <a:p>
            <a:r>
              <a:rPr lang="tr-TR" b="1" dirty="0">
                <a:effectLst>
                  <a:outerShdw blurRad="38100" dist="38100" dir="2700000" algn="tl">
                    <a:srgbClr val="000000">
                      <a:alpha val="43137"/>
                    </a:srgbClr>
                  </a:outerShdw>
                </a:effectLst>
                <a:latin typeface="Bookman Old Style" panose="02050604050505020204" pitchFamily="18" charset="0"/>
              </a:rPr>
              <a:t>Siyah: 2. </a:t>
            </a:r>
            <a:r>
              <a:rPr lang="tr-TR" b="1" dirty="0" err="1">
                <a:effectLst>
                  <a:outerShdw blurRad="38100" dist="38100" dir="2700000" algn="tl">
                    <a:srgbClr val="000000">
                      <a:alpha val="43137"/>
                    </a:srgbClr>
                  </a:outerShdw>
                </a:effectLst>
                <a:latin typeface="Bookman Old Style" panose="02050604050505020204" pitchFamily="18" charset="0"/>
              </a:rPr>
              <a:t>kodon</a:t>
            </a:r>
            <a:r>
              <a:rPr lang="tr-TR" b="1" dirty="0">
                <a:effectLst>
                  <a:outerShdw blurRad="38100" dist="38100" dir="2700000" algn="tl">
                    <a:srgbClr val="000000">
                      <a:alpha val="43137"/>
                    </a:srgbClr>
                  </a:outerShdw>
                </a:effectLst>
                <a:latin typeface="Bookman Old Style" panose="02050604050505020204" pitchFamily="18" charset="0"/>
              </a:rPr>
              <a:t> pozisyonu</a:t>
            </a:r>
            <a:endParaRPr lang="tr-TR" dirty="0"/>
          </a:p>
          <a:p>
            <a:r>
              <a:rPr lang="tr-TR" b="1" dirty="0">
                <a:effectLst>
                  <a:outerShdw blurRad="38100" dist="38100" dir="2700000" algn="tl">
                    <a:srgbClr val="000000">
                      <a:alpha val="43137"/>
                    </a:srgbClr>
                  </a:outerShdw>
                </a:effectLst>
                <a:latin typeface="Bookman Old Style" panose="02050604050505020204" pitchFamily="18" charset="0"/>
              </a:rPr>
              <a:t>Beyaz: 3. </a:t>
            </a:r>
            <a:r>
              <a:rPr lang="tr-TR" b="1" dirty="0" err="1">
                <a:effectLst>
                  <a:outerShdw blurRad="38100" dist="38100" dir="2700000" algn="tl">
                    <a:srgbClr val="000000">
                      <a:alpha val="43137"/>
                    </a:srgbClr>
                  </a:outerShdw>
                </a:effectLst>
                <a:latin typeface="Bookman Old Style" panose="02050604050505020204" pitchFamily="18" charset="0"/>
              </a:rPr>
              <a:t>kodon</a:t>
            </a:r>
            <a:r>
              <a:rPr lang="tr-TR" b="1" dirty="0">
                <a:effectLst>
                  <a:outerShdw blurRad="38100" dist="38100" dir="2700000" algn="tl">
                    <a:srgbClr val="000000">
                      <a:alpha val="43137"/>
                    </a:srgbClr>
                  </a:outerShdw>
                </a:effectLst>
                <a:latin typeface="Bookman Old Style" panose="02050604050505020204" pitchFamily="18" charset="0"/>
              </a:rPr>
              <a:t> </a:t>
            </a:r>
            <a:r>
              <a:rPr lang="tr-TR" b="1" dirty="0" err="1">
                <a:effectLst>
                  <a:outerShdw blurRad="38100" dist="38100" dir="2700000" algn="tl">
                    <a:srgbClr val="000000">
                      <a:alpha val="43137"/>
                    </a:srgbClr>
                  </a:outerShdw>
                </a:effectLst>
                <a:latin typeface="Bookman Old Style" panose="02050604050505020204" pitchFamily="18" charset="0"/>
              </a:rPr>
              <a:t>poziyonu</a:t>
            </a:r>
            <a:endParaRPr lang="tr-TR" b="1" dirty="0">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1933529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54099" y="1290720"/>
            <a:ext cx="7025697" cy="5060589"/>
          </a:xfrm>
          <a:prstGeom prst="rect">
            <a:avLst/>
          </a:prstGeom>
        </p:spPr>
      </p:pic>
      <p:sp>
        <p:nvSpPr>
          <p:cNvPr id="5" name="Rectangle 4"/>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6" name="Straight Connector 5"/>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5">
            <a:extLst>
              <a:ext uri="{FF2B5EF4-FFF2-40B4-BE49-F238E27FC236}">
                <a16:creationId xmlns:a16="http://schemas.microsoft.com/office/drawing/2014/main" id="{05358C52-3937-4A81-91F7-098916843CD4}"/>
              </a:ext>
            </a:extLst>
          </p:cNvPr>
          <p:cNvCxnSpPr/>
          <p:nvPr/>
        </p:nvCxnSpPr>
        <p:spPr>
          <a:xfrm>
            <a:off x="0" y="12129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Dikdörtgen 7">
            <a:extLst>
              <a:ext uri="{FF2B5EF4-FFF2-40B4-BE49-F238E27FC236}">
                <a16:creationId xmlns:a16="http://schemas.microsoft.com/office/drawing/2014/main" id="{F74D3EE9-F8A1-496A-A24F-68FF39088612}"/>
              </a:ext>
            </a:extLst>
          </p:cNvPr>
          <p:cNvSpPr/>
          <p:nvPr/>
        </p:nvSpPr>
        <p:spPr>
          <a:xfrm>
            <a:off x="321542" y="331392"/>
            <a:ext cx="2196435" cy="800219"/>
          </a:xfrm>
          <a:prstGeom prst="rect">
            <a:avLst/>
          </a:prstGeom>
        </p:spPr>
        <p:txBody>
          <a:bodyPr wrap="none">
            <a:spAutoFit/>
          </a:bodyPr>
          <a:lstStyle/>
          <a:p>
            <a:r>
              <a:rPr lang="tr-TR" sz="2800" b="1" dirty="0">
                <a:effectLst>
                  <a:outerShdw blurRad="38100" dist="38100" dir="2700000" algn="tl">
                    <a:srgbClr val="000000">
                      <a:alpha val="43137"/>
                    </a:srgbClr>
                  </a:outerShdw>
                </a:effectLst>
                <a:latin typeface="Bookman Old Style" panose="02050604050505020204" pitchFamily="18" charset="0"/>
              </a:rPr>
              <a:t>Doygunluk</a:t>
            </a:r>
          </a:p>
          <a:p>
            <a:r>
              <a:rPr lang="tr-TR" b="1" dirty="0" err="1">
                <a:solidFill>
                  <a:schemeClr val="tx1">
                    <a:lumMod val="50000"/>
                    <a:lumOff val="50000"/>
                  </a:schemeClr>
                </a:solidFill>
                <a:effectLst>
                  <a:outerShdw blurRad="38100" dist="38100" dir="2700000" algn="tl">
                    <a:srgbClr val="000000">
                      <a:alpha val="43137"/>
                    </a:srgbClr>
                  </a:outerShdw>
                </a:effectLst>
                <a:latin typeface="Bookman Old Style" panose="02050604050505020204" pitchFamily="18" charset="0"/>
              </a:rPr>
              <a:t>Saturation</a:t>
            </a:r>
            <a:endParaRPr lang="tr-TR" dirty="0">
              <a:solidFill>
                <a:schemeClr val="tx1">
                  <a:lumMod val="50000"/>
                  <a:lumOff val="50000"/>
                </a:schemeClr>
              </a:solidFill>
            </a:endParaRPr>
          </a:p>
        </p:txBody>
      </p:sp>
      <p:sp>
        <p:nvSpPr>
          <p:cNvPr id="9" name="Rectangle 10">
            <a:extLst>
              <a:ext uri="{FF2B5EF4-FFF2-40B4-BE49-F238E27FC236}">
                <a16:creationId xmlns:a16="http://schemas.microsoft.com/office/drawing/2014/main" id="{29F98FB5-3331-4A18-97F5-8422B839D48E}"/>
              </a:ext>
            </a:extLst>
          </p:cNvPr>
          <p:cNvSpPr/>
          <p:nvPr/>
        </p:nvSpPr>
        <p:spPr>
          <a:xfrm rot="16200000">
            <a:off x="-1205032" y="3651381"/>
            <a:ext cx="4954294" cy="369332"/>
          </a:xfrm>
          <a:prstGeom prst="rect">
            <a:avLst/>
          </a:prstGeom>
          <a:solidFill>
            <a:srgbClr val="E0E7F6"/>
          </a:solidFill>
        </p:spPr>
        <p:txBody>
          <a:bodyPr wrap="square">
            <a:spAutoFit/>
          </a:bodyPr>
          <a:lstStyle/>
          <a:p>
            <a:pPr algn="ctr"/>
            <a:r>
              <a:rPr lang="tr-TR" dirty="0" err="1">
                <a:effectLst>
                  <a:outerShdw blurRad="38100" dist="38100" dir="2700000" algn="tl">
                    <a:srgbClr val="000000">
                      <a:alpha val="43137"/>
                    </a:srgbClr>
                  </a:outerShdw>
                </a:effectLst>
                <a:latin typeface="Bookman Old Style" panose="02050604050505020204" pitchFamily="18" charset="0"/>
              </a:rPr>
              <a:t>Lokus</a:t>
            </a:r>
            <a:r>
              <a:rPr lang="tr-TR" dirty="0">
                <a:effectLst>
                  <a:outerShdw blurRad="38100" dist="38100" dir="2700000" algn="tl">
                    <a:srgbClr val="000000">
                      <a:alpha val="43137"/>
                    </a:srgbClr>
                  </a:outerShdw>
                </a:effectLst>
                <a:latin typeface="Bookman Old Style" panose="02050604050505020204" pitchFamily="18" charset="0"/>
              </a:rPr>
              <a:t> başına </a:t>
            </a:r>
            <a:r>
              <a:rPr lang="tr-TR" dirty="0" err="1">
                <a:effectLst>
                  <a:outerShdw blurRad="38100" dist="38100" dir="2700000" algn="tl">
                    <a:srgbClr val="000000">
                      <a:alpha val="43137"/>
                    </a:srgbClr>
                  </a:outerShdw>
                </a:effectLst>
                <a:latin typeface="Bookman Old Style" panose="02050604050505020204" pitchFamily="18" charset="0"/>
              </a:rPr>
              <a:t>filogenetik</a:t>
            </a:r>
            <a:r>
              <a:rPr lang="tr-TR" dirty="0">
                <a:effectLst>
                  <a:outerShdw blurRad="38100" dist="38100" dir="2700000" algn="tl">
                    <a:srgbClr val="000000">
                      <a:alpha val="43137"/>
                    </a:srgbClr>
                  </a:outerShdw>
                </a:effectLst>
                <a:latin typeface="Bookman Old Style" panose="02050604050505020204" pitchFamily="18" charset="0"/>
              </a:rPr>
              <a:t> bilgi vericilik</a:t>
            </a:r>
            <a:endParaRPr lang="en-US" dirty="0"/>
          </a:p>
        </p:txBody>
      </p:sp>
      <p:sp>
        <p:nvSpPr>
          <p:cNvPr id="10" name="Rectangle 10">
            <a:extLst>
              <a:ext uri="{FF2B5EF4-FFF2-40B4-BE49-F238E27FC236}">
                <a16:creationId xmlns:a16="http://schemas.microsoft.com/office/drawing/2014/main" id="{2BDA3C83-009D-495A-8839-3034467D7F51}"/>
              </a:ext>
            </a:extLst>
          </p:cNvPr>
          <p:cNvSpPr/>
          <p:nvPr/>
        </p:nvSpPr>
        <p:spPr>
          <a:xfrm>
            <a:off x="3006529" y="5850659"/>
            <a:ext cx="3495743" cy="369332"/>
          </a:xfrm>
          <a:prstGeom prst="rect">
            <a:avLst/>
          </a:prstGeom>
          <a:solidFill>
            <a:srgbClr val="E0E7F6"/>
          </a:solidFill>
        </p:spPr>
        <p:txBody>
          <a:bodyPr wrap="square">
            <a:spAutoFit/>
          </a:bodyPr>
          <a:lstStyle/>
          <a:p>
            <a:pPr algn="ctr"/>
            <a:r>
              <a:rPr lang="tr-TR" dirty="0">
                <a:effectLst>
                  <a:outerShdw blurRad="38100" dist="38100" dir="2700000" algn="tl">
                    <a:srgbClr val="000000">
                      <a:alpha val="43137"/>
                    </a:srgbClr>
                  </a:outerShdw>
                </a:effectLst>
                <a:latin typeface="Bookman Old Style" panose="02050604050505020204" pitchFamily="18" charset="0"/>
              </a:rPr>
              <a:t>Zaman (</a:t>
            </a:r>
            <a:r>
              <a:rPr lang="tr-TR" dirty="0" err="1">
                <a:effectLst>
                  <a:outerShdw blurRad="38100" dist="38100" dir="2700000" algn="tl">
                    <a:srgbClr val="000000">
                      <a:alpha val="43137"/>
                    </a:srgbClr>
                  </a:outerShdw>
                </a:effectLst>
                <a:latin typeface="Bookman Old Style" panose="02050604050505020204" pitchFamily="18" charset="0"/>
              </a:rPr>
              <a:t>myö</a:t>
            </a:r>
            <a:r>
              <a:rPr lang="tr-TR" dirty="0">
                <a:effectLst>
                  <a:outerShdw blurRad="38100" dist="38100" dir="2700000" algn="tl">
                    <a:srgbClr val="000000">
                      <a:alpha val="43137"/>
                    </a:srgbClr>
                  </a:outerShdw>
                </a:effectLst>
                <a:latin typeface="Bookman Old Style" panose="02050604050505020204" pitchFamily="18" charset="0"/>
              </a:rPr>
              <a:t>)</a:t>
            </a:r>
            <a:endParaRPr lang="en-US" dirty="0"/>
          </a:p>
        </p:txBody>
      </p:sp>
      <p:sp>
        <p:nvSpPr>
          <p:cNvPr id="2" name="Dikdörtgen 1">
            <a:extLst>
              <a:ext uri="{FF2B5EF4-FFF2-40B4-BE49-F238E27FC236}">
                <a16:creationId xmlns:a16="http://schemas.microsoft.com/office/drawing/2014/main" id="{04196713-F382-49FE-BB11-5B45CDE48665}"/>
              </a:ext>
            </a:extLst>
          </p:cNvPr>
          <p:cNvSpPr/>
          <p:nvPr/>
        </p:nvSpPr>
        <p:spPr>
          <a:xfrm>
            <a:off x="7599236" y="4983484"/>
            <a:ext cx="1567609" cy="646331"/>
          </a:xfrm>
          <a:prstGeom prst="rect">
            <a:avLst/>
          </a:prstGeom>
        </p:spPr>
        <p:txBody>
          <a:bodyPr wrap="none">
            <a:spAutoFit/>
          </a:bodyPr>
          <a:lstStyle/>
          <a:p>
            <a:r>
              <a:rPr lang="en-US" noProof="1"/>
              <a:t>PHYDESIGN</a:t>
            </a:r>
            <a:endParaRPr lang="tr-TR" noProof="1"/>
          </a:p>
          <a:p>
            <a:r>
              <a:rPr lang="en-US" noProof="1"/>
              <a:t>PHYLINFORM</a:t>
            </a:r>
            <a:r>
              <a:rPr lang="tr-TR" noProof="1"/>
              <a:t>R</a:t>
            </a:r>
            <a:endParaRPr lang="tr-TR" dirty="0"/>
          </a:p>
        </p:txBody>
      </p:sp>
    </p:spTree>
    <p:extLst>
      <p:ext uri="{BB962C8B-B14F-4D97-AF65-F5344CB8AC3E}">
        <p14:creationId xmlns:p14="http://schemas.microsoft.com/office/powerpoint/2010/main" val="1427072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5">
            <a:extLst>
              <a:ext uri="{FF2B5EF4-FFF2-40B4-BE49-F238E27FC236}">
                <a16:creationId xmlns:a16="http://schemas.microsoft.com/office/drawing/2014/main" id="{664332DE-B3D1-4EEB-819F-EFF73B91BC1D}"/>
              </a:ext>
            </a:extLst>
          </p:cNvPr>
          <p:cNvCxnSpPr/>
          <p:nvPr/>
        </p:nvCxnSpPr>
        <p:spPr>
          <a:xfrm>
            <a:off x="0" y="12129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Dikdörtgen 4">
            <a:extLst>
              <a:ext uri="{FF2B5EF4-FFF2-40B4-BE49-F238E27FC236}">
                <a16:creationId xmlns:a16="http://schemas.microsoft.com/office/drawing/2014/main" id="{E5F0994E-2B4A-41D4-A4F9-4755FA2C5F2E}"/>
              </a:ext>
            </a:extLst>
          </p:cNvPr>
          <p:cNvSpPr/>
          <p:nvPr/>
        </p:nvSpPr>
        <p:spPr>
          <a:xfrm>
            <a:off x="321542" y="331392"/>
            <a:ext cx="3624710" cy="523220"/>
          </a:xfrm>
          <a:prstGeom prst="rect">
            <a:avLst/>
          </a:prstGeom>
        </p:spPr>
        <p:txBody>
          <a:bodyPr wrap="none">
            <a:spAutoFit/>
          </a:bodyPr>
          <a:lstStyle/>
          <a:p>
            <a:r>
              <a:rPr lang="tr-TR" sz="2800" b="1" dirty="0">
                <a:effectLst>
                  <a:outerShdw blurRad="38100" dist="38100" dir="2700000" algn="tl">
                    <a:srgbClr val="000000">
                      <a:alpha val="43137"/>
                    </a:srgbClr>
                  </a:outerShdw>
                </a:effectLst>
                <a:latin typeface="Bookman Old Style" panose="02050604050505020204" pitchFamily="18" charset="0"/>
              </a:rPr>
              <a:t>Ne yapmak lazım?</a:t>
            </a:r>
            <a:endParaRPr lang="tr-TR" dirty="0">
              <a:solidFill>
                <a:schemeClr val="tx1">
                  <a:lumMod val="50000"/>
                  <a:lumOff val="50000"/>
                </a:schemeClr>
              </a:solidFill>
            </a:endParaRPr>
          </a:p>
        </p:txBody>
      </p:sp>
      <p:sp>
        <p:nvSpPr>
          <p:cNvPr id="6" name="İçerik Yer Tutucusu 2">
            <a:extLst>
              <a:ext uri="{FF2B5EF4-FFF2-40B4-BE49-F238E27FC236}">
                <a16:creationId xmlns:a16="http://schemas.microsoft.com/office/drawing/2014/main" id="{14F12B45-A543-4476-9B44-9E91505731DA}"/>
              </a:ext>
            </a:extLst>
          </p:cNvPr>
          <p:cNvSpPr>
            <a:spLocks noGrp="1"/>
          </p:cNvSpPr>
          <p:nvPr>
            <p:ph idx="1"/>
          </p:nvPr>
        </p:nvSpPr>
        <p:spPr>
          <a:xfrm>
            <a:off x="628650" y="1825625"/>
            <a:ext cx="7886700" cy="4351338"/>
          </a:xfrm>
        </p:spPr>
        <p:txBody>
          <a:bodyPr>
            <a:normAutofit fontScale="92500"/>
          </a:bodyPr>
          <a:lstStyle/>
          <a:p>
            <a:r>
              <a:rPr lang="tr-TR" dirty="0">
                <a:latin typeface="Bookman Old Style" panose="02050604050505020204" pitchFamily="18" charset="0"/>
              </a:rPr>
              <a:t>Hızlı </a:t>
            </a:r>
            <a:r>
              <a:rPr lang="tr-TR" dirty="0" err="1">
                <a:latin typeface="Bookman Old Style" panose="02050604050505020204" pitchFamily="18" charset="0"/>
              </a:rPr>
              <a:t>evrilen</a:t>
            </a:r>
            <a:r>
              <a:rPr lang="tr-TR" dirty="0">
                <a:latin typeface="Bookman Old Style" panose="02050604050505020204" pitchFamily="18" charset="0"/>
              </a:rPr>
              <a:t> bölgelerin çıkarılması</a:t>
            </a:r>
          </a:p>
          <a:p>
            <a:r>
              <a:rPr lang="tr-TR" dirty="0">
                <a:latin typeface="Bookman Old Style" panose="02050604050505020204" pitchFamily="18" charset="0"/>
              </a:rPr>
              <a:t>3. </a:t>
            </a:r>
            <a:r>
              <a:rPr lang="tr-TR" dirty="0" err="1">
                <a:latin typeface="Bookman Old Style" panose="02050604050505020204" pitchFamily="18" charset="0"/>
              </a:rPr>
              <a:t>kodon</a:t>
            </a:r>
            <a:r>
              <a:rPr lang="tr-TR" dirty="0">
                <a:latin typeface="Bookman Old Style" panose="02050604050505020204" pitchFamily="18" charset="0"/>
              </a:rPr>
              <a:t> konumlarının çıkarılması</a:t>
            </a:r>
          </a:p>
          <a:p>
            <a:r>
              <a:rPr lang="tr-TR" dirty="0">
                <a:latin typeface="Bookman Old Style" panose="02050604050505020204" pitchFamily="18" charset="0"/>
              </a:rPr>
              <a:t>Mümkünse amino asit olarak çevirip kullanma</a:t>
            </a:r>
          </a:p>
          <a:p>
            <a:r>
              <a:rPr lang="tr-TR" dirty="0">
                <a:latin typeface="Bookman Old Style" panose="02050604050505020204" pitchFamily="18" charset="0"/>
              </a:rPr>
              <a:t>Daha düşük boyutlu olacak şekilde okuma (3. </a:t>
            </a:r>
            <a:r>
              <a:rPr lang="tr-TR" dirty="0" err="1">
                <a:latin typeface="Bookman Old Style" panose="02050604050505020204" pitchFamily="18" charset="0"/>
              </a:rPr>
              <a:t>kodon</a:t>
            </a:r>
            <a:r>
              <a:rPr lang="tr-TR" dirty="0">
                <a:latin typeface="Bookman Old Style" panose="02050604050505020204" pitchFamily="18" charset="0"/>
              </a:rPr>
              <a:t> konumları için RY-kodlama)</a:t>
            </a:r>
          </a:p>
          <a:p>
            <a:r>
              <a:rPr lang="tr-TR" dirty="0">
                <a:latin typeface="Bookman Old Style" panose="02050604050505020204" pitchFamily="18" charset="0"/>
              </a:rPr>
              <a:t>Hem bölge, hem de soylar arası evrimsel hız farklarını hesaba katan modelleri kullanma</a:t>
            </a:r>
          </a:p>
          <a:p>
            <a:r>
              <a:rPr lang="tr-TR" dirty="0">
                <a:latin typeface="Bookman Old Style" panose="02050604050505020204" pitchFamily="18" charset="0"/>
              </a:rPr>
              <a:t>Çok fazla </a:t>
            </a:r>
            <a:r>
              <a:rPr lang="tr-TR" dirty="0" err="1">
                <a:latin typeface="Bookman Old Style" panose="02050604050505020204" pitchFamily="18" charset="0"/>
              </a:rPr>
              <a:t>gap</a:t>
            </a:r>
            <a:r>
              <a:rPr lang="tr-TR" dirty="0">
                <a:latin typeface="Bookman Old Style" panose="02050604050505020204" pitchFamily="18" charset="0"/>
              </a:rPr>
              <a:t> içeren bölgeleri otomatik olarak çıkarma</a:t>
            </a:r>
          </a:p>
          <a:p>
            <a:r>
              <a:rPr lang="tr-TR" dirty="0">
                <a:latin typeface="Bookman Old Style" panose="02050604050505020204" pitchFamily="18" charset="0"/>
              </a:rPr>
              <a:t>Sıkıntı çıkaran </a:t>
            </a:r>
            <a:r>
              <a:rPr lang="tr-TR" dirty="0" err="1">
                <a:latin typeface="Bookman Old Style" panose="02050604050505020204" pitchFamily="18" charset="0"/>
              </a:rPr>
              <a:t>taksonları</a:t>
            </a:r>
            <a:r>
              <a:rPr lang="tr-TR" dirty="0">
                <a:latin typeface="Bookman Old Style" panose="02050604050505020204" pitchFamily="18" charset="0"/>
              </a:rPr>
              <a:t> tespit edip, çıkarma ve sonrasında bunlar olmadan </a:t>
            </a:r>
            <a:r>
              <a:rPr lang="tr-TR" dirty="0" err="1">
                <a:latin typeface="Bookman Old Style" panose="02050604050505020204" pitchFamily="18" charset="0"/>
              </a:rPr>
              <a:t>bootstrap</a:t>
            </a:r>
            <a:r>
              <a:rPr lang="tr-TR" dirty="0">
                <a:latin typeface="Bookman Old Style" panose="02050604050505020204" pitchFamily="18" charset="0"/>
              </a:rPr>
              <a:t> yapılmış veriyi yeniden hesaplama</a:t>
            </a:r>
          </a:p>
          <a:p>
            <a:r>
              <a:rPr lang="tr-TR" dirty="0" err="1">
                <a:latin typeface="Bookman Old Style" panose="02050604050505020204" pitchFamily="18" charset="0"/>
              </a:rPr>
              <a:t>Taksonomik</a:t>
            </a:r>
            <a:r>
              <a:rPr lang="tr-TR" dirty="0">
                <a:latin typeface="Bookman Old Style" panose="02050604050505020204" pitchFamily="18" charset="0"/>
              </a:rPr>
              <a:t> örneklemi genişletme</a:t>
            </a:r>
          </a:p>
          <a:p>
            <a:r>
              <a:rPr lang="tr-TR" dirty="0">
                <a:latin typeface="Bookman Old Style" panose="02050604050505020204" pitchFamily="18" charset="0"/>
              </a:rPr>
              <a:t>En azından bir </a:t>
            </a:r>
            <a:r>
              <a:rPr lang="tr-TR" dirty="0" err="1">
                <a:latin typeface="Bookman Old Style" panose="02050604050505020204" pitchFamily="18" charset="0"/>
              </a:rPr>
              <a:t>non</a:t>
            </a:r>
            <a:r>
              <a:rPr lang="tr-TR" dirty="0">
                <a:latin typeface="Bookman Old Style" panose="02050604050505020204" pitchFamily="18" charset="0"/>
              </a:rPr>
              <a:t>-parametrik (MP) ve bir de parametrik (ML ya da BI) yöntem kullanma</a:t>
            </a:r>
          </a:p>
        </p:txBody>
      </p:sp>
    </p:spTree>
    <p:extLst>
      <p:ext uri="{BB962C8B-B14F-4D97-AF65-F5344CB8AC3E}">
        <p14:creationId xmlns:p14="http://schemas.microsoft.com/office/powerpoint/2010/main" val="413764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700" y="1417467"/>
            <a:ext cx="9144000" cy="5013666"/>
          </a:xfrm>
          <a:prstGeom prst="rect">
            <a:avLst/>
          </a:prstGeom>
        </p:spPr>
      </p:pic>
      <p:sp>
        <p:nvSpPr>
          <p:cNvPr id="3" name="Rectangle 6">
            <a:extLst>
              <a:ext uri="{FF2B5EF4-FFF2-40B4-BE49-F238E27FC236}">
                <a16:creationId xmlns:a16="http://schemas.microsoft.com/office/drawing/2014/main" id="{2EED750C-0454-4DC8-8C70-D816AEAA092A}"/>
              </a:ext>
            </a:extLst>
          </p:cNvPr>
          <p:cNvSpPr/>
          <p:nvPr/>
        </p:nvSpPr>
        <p:spPr>
          <a:xfrm>
            <a:off x="0" y="566356"/>
            <a:ext cx="9144000" cy="461665"/>
          </a:xfrm>
          <a:prstGeom prst="rect">
            <a:avLst/>
          </a:prstGeom>
        </p:spPr>
        <p:txBody>
          <a:bodyPr wrap="square">
            <a:spAutoFit/>
          </a:bodyPr>
          <a:lstStyle/>
          <a:p>
            <a:pPr algn="ctr"/>
            <a:r>
              <a:rPr lang="en-US" sz="2400" b="1" dirty="0">
                <a:effectLst>
                  <a:outerShdw blurRad="38100" dist="38100" dir="2700000" algn="tl">
                    <a:srgbClr val="000000">
                      <a:alpha val="43137"/>
                    </a:srgbClr>
                  </a:outerShdw>
                </a:effectLst>
                <a:latin typeface="Bookman Old Style" panose="02050604050505020204" pitchFamily="18" charset="0"/>
              </a:rPr>
              <a:t>Gen </a:t>
            </a:r>
            <a:r>
              <a:rPr lang="en-US" sz="2400" b="1" dirty="0" err="1">
                <a:effectLst>
                  <a:outerShdw blurRad="38100" dist="38100" dir="2700000" algn="tl">
                    <a:srgbClr val="000000">
                      <a:alpha val="43137"/>
                    </a:srgbClr>
                  </a:outerShdw>
                </a:effectLst>
                <a:latin typeface="Bookman Old Style" panose="02050604050505020204" pitchFamily="18" charset="0"/>
              </a:rPr>
              <a:t>ağaçları</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ile</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tür</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ağaçları</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arasındaki</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uyumsuzluk</a:t>
            </a:r>
            <a:endParaRPr lang="tr-TR" sz="2400" dirty="0"/>
          </a:p>
        </p:txBody>
      </p:sp>
      <p:cxnSp>
        <p:nvCxnSpPr>
          <p:cNvPr id="5" name="Straight Connector 5">
            <a:extLst>
              <a:ext uri="{FF2B5EF4-FFF2-40B4-BE49-F238E27FC236}">
                <a16:creationId xmlns:a16="http://schemas.microsoft.com/office/drawing/2014/main" id="{4C58F365-125B-446A-99E6-839A89DAA5D2}"/>
              </a:ext>
            </a:extLst>
          </p:cNvPr>
          <p:cNvCxnSpPr/>
          <p:nvPr/>
        </p:nvCxnSpPr>
        <p:spPr>
          <a:xfrm>
            <a:off x="14171" y="1406934"/>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4">
            <a:extLst>
              <a:ext uri="{FF2B5EF4-FFF2-40B4-BE49-F238E27FC236}">
                <a16:creationId xmlns:a16="http://schemas.microsoft.com/office/drawing/2014/main" id="{C1BC879C-7D08-468B-A5D0-86FE0069409B}"/>
              </a:ext>
            </a:extLst>
          </p:cNvPr>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7" name="Straight Connector 5">
            <a:extLst>
              <a:ext uri="{FF2B5EF4-FFF2-40B4-BE49-F238E27FC236}">
                <a16:creationId xmlns:a16="http://schemas.microsoft.com/office/drawing/2014/main" id="{8738EFE0-0D5E-4F76-96B8-5C086DECF6C8}"/>
              </a:ext>
            </a:extLst>
          </p:cNvPr>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360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046FDF0F-7234-454A-8F1D-5F83B9DC2DA0}"/>
              </a:ext>
            </a:extLst>
          </p:cNvPr>
          <p:cNvPicPr>
            <a:picLocks noChangeAspect="1"/>
          </p:cNvPicPr>
          <p:nvPr/>
        </p:nvPicPr>
        <p:blipFill>
          <a:blip r:embed="rId3"/>
          <a:stretch>
            <a:fillRect/>
          </a:stretch>
        </p:blipFill>
        <p:spPr>
          <a:xfrm>
            <a:off x="0" y="1376055"/>
            <a:ext cx="9144000" cy="4989455"/>
          </a:xfrm>
          <a:prstGeom prst="rect">
            <a:avLst/>
          </a:prstGeom>
        </p:spPr>
      </p:pic>
      <p:sp>
        <p:nvSpPr>
          <p:cNvPr id="5" name="Rectangle 6">
            <a:extLst>
              <a:ext uri="{FF2B5EF4-FFF2-40B4-BE49-F238E27FC236}">
                <a16:creationId xmlns:a16="http://schemas.microsoft.com/office/drawing/2014/main" id="{23B3EC10-D5AA-4010-AA60-0C25B6AA0270}"/>
              </a:ext>
            </a:extLst>
          </p:cNvPr>
          <p:cNvSpPr/>
          <p:nvPr/>
        </p:nvSpPr>
        <p:spPr>
          <a:xfrm>
            <a:off x="0" y="566356"/>
            <a:ext cx="9144000" cy="461665"/>
          </a:xfrm>
          <a:prstGeom prst="rect">
            <a:avLst/>
          </a:prstGeom>
        </p:spPr>
        <p:txBody>
          <a:bodyPr wrap="square">
            <a:spAutoFit/>
          </a:bodyPr>
          <a:lstStyle/>
          <a:p>
            <a:pPr algn="ctr"/>
            <a:r>
              <a:rPr lang="en-US" sz="2400" b="1" dirty="0">
                <a:effectLst>
                  <a:outerShdw blurRad="38100" dist="38100" dir="2700000" algn="tl">
                    <a:srgbClr val="000000">
                      <a:alpha val="43137"/>
                    </a:srgbClr>
                  </a:outerShdw>
                </a:effectLst>
                <a:latin typeface="Bookman Old Style" panose="02050604050505020204" pitchFamily="18" charset="0"/>
              </a:rPr>
              <a:t>Gen </a:t>
            </a:r>
            <a:r>
              <a:rPr lang="en-US" sz="2400" b="1" dirty="0" err="1">
                <a:effectLst>
                  <a:outerShdw blurRad="38100" dist="38100" dir="2700000" algn="tl">
                    <a:srgbClr val="000000">
                      <a:alpha val="43137"/>
                    </a:srgbClr>
                  </a:outerShdw>
                </a:effectLst>
                <a:latin typeface="Bookman Old Style" panose="02050604050505020204" pitchFamily="18" charset="0"/>
              </a:rPr>
              <a:t>ağaçları</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ile</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tür</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ağaçları</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arasındaki</a:t>
            </a:r>
            <a:r>
              <a:rPr lang="en-US" sz="2400" b="1" dirty="0">
                <a:effectLst>
                  <a:outerShdw blurRad="38100" dist="38100" dir="2700000" algn="tl">
                    <a:srgbClr val="000000">
                      <a:alpha val="43137"/>
                    </a:srgbClr>
                  </a:outerShdw>
                </a:effectLst>
                <a:latin typeface="Bookman Old Style" panose="02050604050505020204" pitchFamily="18" charset="0"/>
              </a:rPr>
              <a:t> </a:t>
            </a:r>
            <a:r>
              <a:rPr lang="en-US" sz="2400" b="1" dirty="0" err="1">
                <a:effectLst>
                  <a:outerShdw blurRad="38100" dist="38100" dir="2700000" algn="tl">
                    <a:srgbClr val="000000">
                      <a:alpha val="43137"/>
                    </a:srgbClr>
                  </a:outerShdw>
                </a:effectLst>
                <a:latin typeface="Bookman Old Style" panose="02050604050505020204" pitchFamily="18" charset="0"/>
              </a:rPr>
              <a:t>uyumsuzluk</a:t>
            </a:r>
            <a:endParaRPr lang="tr-TR" sz="2400" dirty="0"/>
          </a:p>
        </p:txBody>
      </p:sp>
      <p:sp>
        <p:nvSpPr>
          <p:cNvPr id="6" name="Rectangle 4">
            <a:extLst>
              <a:ext uri="{FF2B5EF4-FFF2-40B4-BE49-F238E27FC236}">
                <a16:creationId xmlns:a16="http://schemas.microsoft.com/office/drawing/2014/main" id="{336CBD50-FD19-442F-83E0-85DCD2A67172}"/>
              </a:ext>
            </a:extLst>
          </p:cNvPr>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Jennings</a:t>
            </a:r>
            <a:r>
              <a:rPr lang="en-US" dirty="0">
                <a:latin typeface="Agency FB" panose="020B0503020202020204" pitchFamily="34" charset="0"/>
                <a:cs typeface="Arial" panose="020B0604020202020204" pitchFamily="34" charset="0"/>
              </a:rPr>
              <a:t> WB (2017) </a:t>
            </a:r>
            <a:r>
              <a:rPr lang="en-US" dirty="0">
                <a:latin typeface="Agency FB" panose="020B0503020202020204" pitchFamily="34" charset="0"/>
              </a:rPr>
              <a:t>Phylogenomic data acquisition: principles and practice, CRC Press</a:t>
            </a:r>
            <a:endParaRPr lang="en-US" dirty="0">
              <a:latin typeface="Agency FB" panose="020B0503020202020204" pitchFamily="34" charset="0"/>
              <a:cs typeface="Arial" panose="020B0604020202020204" pitchFamily="34" charset="0"/>
            </a:endParaRPr>
          </a:p>
        </p:txBody>
      </p:sp>
      <p:cxnSp>
        <p:nvCxnSpPr>
          <p:cNvPr id="7" name="Straight Connector 5">
            <a:extLst>
              <a:ext uri="{FF2B5EF4-FFF2-40B4-BE49-F238E27FC236}">
                <a16:creationId xmlns:a16="http://schemas.microsoft.com/office/drawing/2014/main" id="{60BEBB56-5CFB-43FD-B010-692121A0419B}"/>
              </a:ext>
            </a:extLst>
          </p:cNvPr>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5">
            <a:extLst>
              <a:ext uri="{FF2B5EF4-FFF2-40B4-BE49-F238E27FC236}">
                <a16:creationId xmlns:a16="http://schemas.microsoft.com/office/drawing/2014/main" id="{A8DA38B4-12BD-4BCE-9ACE-0157196C1F03}"/>
              </a:ext>
            </a:extLst>
          </p:cNvPr>
          <p:cNvCxnSpPr/>
          <p:nvPr/>
        </p:nvCxnSpPr>
        <p:spPr>
          <a:xfrm>
            <a:off x="14171" y="1406934"/>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10">
            <a:extLst>
              <a:ext uri="{FF2B5EF4-FFF2-40B4-BE49-F238E27FC236}">
                <a16:creationId xmlns:a16="http://schemas.microsoft.com/office/drawing/2014/main" id="{69166830-7BD8-4D54-9AB7-10E9C6B86E69}"/>
              </a:ext>
            </a:extLst>
          </p:cNvPr>
          <p:cNvSpPr/>
          <p:nvPr/>
        </p:nvSpPr>
        <p:spPr>
          <a:xfrm>
            <a:off x="771329" y="1716868"/>
            <a:ext cx="1273371" cy="369332"/>
          </a:xfrm>
          <a:prstGeom prst="rect">
            <a:avLst/>
          </a:prstGeom>
          <a:solidFill>
            <a:schemeClr val="bg1"/>
          </a:solidFill>
        </p:spPr>
        <p:txBody>
          <a:bodyPr wrap="square">
            <a:spAutoFit/>
          </a:bodyPr>
          <a:lstStyle/>
          <a:p>
            <a:pPr algn="ctr"/>
            <a:r>
              <a:rPr lang="tr-TR" dirty="0">
                <a:effectLst>
                  <a:outerShdw blurRad="38100" dist="38100" dir="2700000" algn="tl">
                    <a:srgbClr val="000000">
                      <a:alpha val="43137"/>
                    </a:srgbClr>
                  </a:outerShdw>
                </a:effectLst>
                <a:latin typeface="Bookman Old Style" panose="02050604050505020204" pitchFamily="18" charset="0"/>
              </a:rPr>
              <a:t>Tür 1</a:t>
            </a:r>
            <a:endParaRPr lang="en-US" dirty="0"/>
          </a:p>
        </p:txBody>
      </p:sp>
      <p:sp>
        <p:nvSpPr>
          <p:cNvPr id="9" name="Rectangle 10">
            <a:extLst>
              <a:ext uri="{FF2B5EF4-FFF2-40B4-BE49-F238E27FC236}">
                <a16:creationId xmlns:a16="http://schemas.microsoft.com/office/drawing/2014/main" id="{95169BE4-9464-47CB-9470-B63ED12031A1}"/>
              </a:ext>
            </a:extLst>
          </p:cNvPr>
          <p:cNvSpPr/>
          <p:nvPr/>
        </p:nvSpPr>
        <p:spPr>
          <a:xfrm>
            <a:off x="2549329" y="1716868"/>
            <a:ext cx="1273371" cy="369332"/>
          </a:xfrm>
          <a:prstGeom prst="rect">
            <a:avLst/>
          </a:prstGeom>
          <a:solidFill>
            <a:schemeClr val="bg1"/>
          </a:solidFill>
        </p:spPr>
        <p:txBody>
          <a:bodyPr wrap="square">
            <a:spAutoFit/>
          </a:bodyPr>
          <a:lstStyle/>
          <a:p>
            <a:pPr algn="ctr"/>
            <a:r>
              <a:rPr lang="tr-TR" dirty="0">
                <a:effectLst>
                  <a:outerShdw blurRad="38100" dist="38100" dir="2700000" algn="tl">
                    <a:srgbClr val="000000">
                      <a:alpha val="43137"/>
                    </a:srgbClr>
                  </a:outerShdw>
                </a:effectLst>
                <a:latin typeface="Bookman Old Style" panose="02050604050505020204" pitchFamily="18" charset="0"/>
              </a:rPr>
              <a:t>Tür 2</a:t>
            </a:r>
            <a:endParaRPr lang="en-US" dirty="0"/>
          </a:p>
        </p:txBody>
      </p:sp>
      <p:sp>
        <p:nvSpPr>
          <p:cNvPr id="11" name="Rectangle 10">
            <a:extLst>
              <a:ext uri="{FF2B5EF4-FFF2-40B4-BE49-F238E27FC236}">
                <a16:creationId xmlns:a16="http://schemas.microsoft.com/office/drawing/2014/main" id="{2D14432A-15FA-4DD6-97A1-4407FD19AAC4}"/>
              </a:ext>
            </a:extLst>
          </p:cNvPr>
          <p:cNvSpPr/>
          <p:nvPr/>
        </p:nvSpPr>
        <p:spPr>
          <a:xfrm>
            <a:off x="4416229" y="1716868"/>
            <a:ext cx="1273371" cy="369332"/>
          </a:xfrm>
          <a:prstGeom prst="rect">
            <a:avLst/>
          </a:prstGeom>
          <a:solidFill>
            <a:schemeClr val="bg1"/>
          </a:solidFill>
        </p:spPr>
        <p:txBody>
          <a:bodyPr wrap="square">
            <a:spAutoFit/>
          </a:bodyPr>
          <a:lstStyle/>
          <a:p>
            <a:pPr algn="ctr"/>
            <a:r>
              <a:rPr lang="tr-TR" dirty="0">
                <a:effectLst>
                  <a:outerShdw blurRad="38100" dist="38100" dir="2700000" algn="tl">
                    <a:srgbClr val="000000">
                      <a:alpha val="43137"/>
                    </a:srgbClr>
                  </a:outerShdw>
                </a:effectLst>
                <a:latin typeface="Bookman Old Style" panose="02050604050505020204" pitchFamily="18" charset="0"/>
              </a:rPr>
              <a:t>Tür 1</a:t>
            </a:r>
            <a:endParaRPr lang="en-US" dirty="0"/>
          </a:p>
        </p:txBody>
      </p:sp>
      <p:sp>
        <p:nvSpPr>
          <p:cNvPr id="12" name="Rectangle 10">
            <a:extLst>
              <a:ext uri="{FF2B5EF4-FFF2-40B4-BE49-F238E27FC236}">
                <a16:creationId xmlns:a16="http://schemas.microsoft.com/office/drawing/2014/main" id="{5123C051-D1B0-4E5F-B512-884C6AE5F6DD}"/>
              </a:ext>
            </a:extLst>
          </p:cNvPr>
          <p:cNvSpPr/>
          <p:nvPr/>
        </p:nvSpPr>
        <p:spPr>
          <a:xfrm>
            <a:off x="7188200" y="1716868"/>
            <a:ext cx="1273371" cy="369332"/>
          </a:xfrm>
          <a:prstGeom prst="rect">
            <a:avLst/>
          </a:prstGeom>
          <a:solidFill>
            <a:schemeClr val="bg1"/>
          </a:solidFill>
        </p:spPr>
        <p:txBody>
          <a:bodyPr wrap="square">
            <a:spAutoFit/>
          </a:bodyPr>
          <a:lstStyle/>
          <a:p>
            <a:pPr algn="ctr"/>
            <a:r>
              <a:rPr lang="tr-TR" dirty="0">
                <a:effectLst>
                  <a:outerShdw blurRad="38100" dist="38100" dir="2700000" algn="tl">
                    <a:srgbClr val="000000">
                      <a:alpha val="43137"/>
                    </a:srgbClr>
                  </a:outerShdw>
                </a:effectLst>
                <a:latin typeface="Bookman Old Style" panose="02050604050505020204" pitchFamily="18" charset="0"/>
              </a:rPr>
              <a:t>Tür 2</a:t>
            </a:r>
            <a:endParaRPr lang="en-US" dirty="0"/>
          </a:p>
        </p:txBody>
      </p:sp>
      <p:sp>
        <p:nvSpPr>
          <p:cNvPr id="13" name="Rectangle 10">
            <a:extLst>
              <a:ext uri="{FF2B5EF4-FFF2-40B4-BE49-F238E27FC236}">
                <a16:creationId xmlns:a16="http://schemas.microsoft.com/office/drawing/2014/main" id="{19E216CB-C4AB-4BF4-8566-F1A5C8F9403F}"/>
              </a:ext>
            </a:extLst>
          </p:cNvPr>
          <p:cNvSpPr/>
          <p:nvPr/>
        </p:nvSpPr>
        <p:spPr>
          <a:xfrm>
            <a:off x="2781300" y="3171524"/>
            <a:ext cx="2260600" cy="369309"/>
          </a:xfrm>
          <a:prstGeom prst="rect">
            <a:avLst/>
          </a:prstGeom>
          <a:solidFill>
            <a:schemeClr val="bg1"/>
          </a:solidFill>
        </p:spPr>
        <p:txBody>
          <a:bodyPr wrap="square">
            <a:spAutoFit/>
          </a:bodyPr>
          <a:lstStyle/>
          <a:p>
            <a:pPr algn="ctr"/>
            <a:endParaRPr lang="en-US" dirty="0"/>
          </a:p>
        </p:txBody>
      </p:sp>
      <p:sp>
        <p:nvSpPr>
          <p:cNvPr id="14" name="Rectangle 10">
            <a:extLst>
              <a:ext uri="{FF2B5EF4-FFF2-40B4-BE49-F238E27FC236}">
                <a16:creationId xmlns:a16="http://schemas.microsoft.com/office/drawing/2014/main" id="{F90725DC-AD28-4E6F-817D-38AEBE436774}"/>
              </a:ext>
            </a:extLst>
          </p:cNvPr>
          <p:cNvSpPr/>
          <p:nvPr/>
        </p:nvSpPr>
        <p:spPr>
          <a:xfrm>
            <a:off x="2450958" y="3540832"/>
            <a:ext cx="2760111" cy="184666"/>
          </a:xfrm>
          <a:prstGeom prst="rect">
            <a:avLst/>
          </a:prstGeom>
          <a:solidFill>
            <a:schemeClr val="bg1"/>
          </a:solidFill>
        </p:spPr>
        <p:txBody>
          <a:bodyPr wrap="square">
            <a:spAutoFit/>
          </a:bodyPr>
          <a:lstStyle/>
          <a:p>
            <a:pPr algn="ctr"/>
            <a:endParaRPr lang="en-US" sz="600" dirty="0"/>
          </a:p>
        </p:txBody>
      </p:sp>
      <p:sp>
        <p:nvSpPr>
          <p:cNvPr id="15" name="Rectangle 10">
            <a:extLst>
              <a:ext uri="{FF2B5EF4-FFF2-40B4-BE49-F238E27FC236}">
                <a16:creationId xmlns:a16="http://schemas.microsoft.com/office/drawing/2014/main" id="{72FDE1FE-C80B-4F2A-8E8C-48616FD72812}"/>
              </a:ext>
            </a:extLst>
          </p:cNvPr>
          <p:cNvSpPr/>
          <p:nvPr/>
        </p:nvSpPr>
        <p:spPr>
          <a:xfrm>
            <a:off x="2577539" y="3244345"/>
            <a:ext cx="1037120" cy="430887"/>
          </a:xfrm>
          <a:prstGeom prst="rect">
            <a:avLst/>
          </a:prstGeom>
          <a:solidFill>
            <a:schemeClr val="bg1"/>
          </a:solidFill>
        </p:spPr>
        <p:txBody>
          <a:bodyPr wrap="square">
            <a:spAutoFit/>
          </a:bodyPr>
          <a:lstStyle/>
          <a:p>
            <a:pPr algn="ctr"/>
            <a:r>
              <a:rPr lang="tr-TR" sz="1100" dirty="0">
                <a:latin typeface="Bookman Old Style" panose="02050604050505020204" pitchFamily="18" charset="0"/>
              </a:rPr>
              <a:t>Gen ayrılma zamanı</a:t>
            </a:r>
            <a:endParaRPr lang="en-US" sz="1100" dirty="0">
              <a:latin typeface="Bookman Old Style" panose="02050604050505020204" pitchFamily="18" charset="0"/>
            </a:endParaRPr>
          </a:p>
        </p:txBody>
      </p:sp>
      <p:sp>
        <p:nvSpPr>
          <p:cNvPr id="16" name="Rectangle 10">
            <a:extLst>
              <a:ext uri="{FF2B5EF4-FFF2-40B4-BE49-F238E27FC236}">
                <a16:creationId xmlns:a16="http://schemas.microsoft.com/office/drawing/2014/main" id="{7C5982C2-EEA1-4C16-B9FE-903ED1E4B66B}"/>
              </a:ext>
            </a:extLst>
          </p:cNvPr>
          <p:cNvSpPr/>
          <p:nvPr/>
        </p:nvSpPr>
        <p:spPr>
          <a:xfrm>
            <a:off x="3799297" y="3239892"/>
            <a:ext cx="1273371" cy="430887"/>
          </a:xfrm>
          <a:prstGeom prst="rect">
            <a:avLst/>
          </a:prstGeom>
          <a:solidFill>
            <a:schemeClr val="bg1"/>
          </a:solidFill>
        </p:spPr>
        <p:txBody>
          <a:bodyPr wrap="square">
            <a:spAutoFit/>
          </a:bodyPr>
          <a:lstStyle/>
          <a:p>
            <a:pPr algn="ctr"/>
            <a:r>
              <a:rPr lang="tr-TR" sz="1100" dirty="0">
                <a:latin typeface="Bookman Old Style" panose="02050604050505020204" pitchFamily="18" charset="0"/>
              </a:rPr>
              <a:t>Popülasyon ayrılma zamanı</a:t>
            </a:r>
            <a:endParaRPr lang="en-US" sz="1100" dirty="0">
              <a:latin typeface="Bookman Old Style" panose="02050604050505020204" pitchFamily="18" charset="0"/>
            </a:endParaRPr>
          </a:p>
        </p:txBody>
      </p:sp>
      <p:sp>
        <p:nvSpPr>
          <p:cNvPr id="17" name="Rectangle 10">
            <a:extLst>
              <a:ext uri="{FF2B5EF4-FFF2-40B4-BE49-F238E27FC236}">
                <a16:creationId xmlns:a16="http://schemas.microsoft.com/office/drawing/2014/main" id="{50E1CE2E-03B9-4F82-9DA2-B6D4FC3A4D8C}"/>
              </a:ext>
            </a:extLst>
          </p:cNvPr>
          <p:cNvSpPr/>
          <p:nvPr/>
        </p:nvSpPr>
        <p:spPr>
          <a:xfrm rot="16200000">
            <a:off x="-196021" y="3934879"/>
            <a:ext cx="1273371" cy="261610"/>
          </a:xfrm>
          <a:prstGeom prst="rect">
            <a:avLst/>
          </a:prstGeom>
          <a:solidFill>
            <a:schemeClr val="bg1"/>
          </a:solidFill>
        </p:spPr>
        <p:txBody>
          <a:bodyPr wrap="square">
            <a:spAutoFit/>
          </a:bodyPr>
          <a:lstStyle/>
          <a:p>
            <a:pPr algn="ctr"/>
            <a:r>
              <a:rPr lang="tr-TR" sz="1100" dirty="0">
                <a:latin typeface="Bookman Old Style" panose="02050604050505020204" pitchFamily="18" charset="0"/>
              </a:rPr>
              <a:t>Zaman</a:t>
            </a:r>
            <a:endParaRPr lang="en-US" sz="1100" dirty="0">
              <a:latin typeface="Bookman Old Style" panose="02050604050505020204" pitchFamily="18" charset="0"/>
            </a:endParaRPr>
          </a:p>
        </p:txBody>
      </p:sp>
      <p:sp>
        <p:nvSpPr>
          <p:cNvPr id="18" name="Rectangle 10">
            <a:extLst>
              <a:ext uri="{FF2B5EF4-FFF2-40B4-BE49-F238E27FC236}">
                <a16:creationId xmlns:a16="http://schemas.microsoft.com/office/drawing/2014/main" id="{F2670F3A-C35C-4706-9D65-159799F8DC52}"/>
              </a:ext>
            </a:extLst>
          </p:cNvPr>
          <p:cNvSpPr/>
          <p:nvPr/>
        </p:nvSpPr>
        <p:spPr>
          <a:xfrm>
            <a:off x="8112558" y="2999970"/>
            <a:ext cx="1026478" cy="430887"/>
          </a:xfrm>
          <a:prstGeom prst="rect">
            <a:avLst/>
          </a:prstGeom>
          <a:solidFill>
            <a:schemeClr val="bg1"/>
          </a:solidFill>
        </p:spPr>
        <p:txBody>
          <a:bodyPr wrap="square">
            <a:spAutoFit/>
          </a:bodyPr>
          <a:lstStyle/>
          <a:p>
            <a:pPr algn="ctr"/>
            <a:r>
              <a:rPr lang="tr-TR" sz="1100" dirty="0">
                <a:latin typeface="Bookman Old Style" panose="02050604050505020204" pitchFamily="18" charset="0"/>
              </a:rPr>
              <a:t>Popülasyon darboğazı</a:t>
            </a:r>
            <a:endParaRPr lang="en-US" sz="1100" dirty="0">
              <a:latin typeface="Bookman Old Style" panose="02050604050505020204" pitchFamily="18" charset="0"/>
            </a:endParaRPr>
          </a:p>
        </p:txBody>
      </p:sp>
      <p:sp>
        <p:nvSpPr>
          <p:cNvPr id="19" name="Rectangle 10">
            <a:extLst>
              <a:ext uri="{FF2B5EF4-FFF2-40B4-BE49-F238E27FC236}">
                <a16:creationId xmlns:a16="http://schemas.microsoft.com/office/drawing/2014/main" id="{B0CD24A4-B046-4F80-AB87-9EE10E28A770}"/>
              </a:ext>
            </a:extLst>
          </p:cNvPr>
          <p:cNvSpPr/>
          <p:nvPr/>
        </p:nvSpPr>
        <p:spPr>
          <a:xfrm>
            <a:off x="5866792" y="4630039"/>
            <a:ext cx="974052" cy="430887"/>
          </a:xfrm>
          <a:prstGeom prst="rect">
            <a:avLst/>
          </a:prstGeom>
          <a:solidFill>
            <a:schemeClr val="bg1"/>
          </a:solidFill>
        </p:spPr>
        <p:txBody>
          <a:bodyPr wrap="square">
            <a:spAutoFit/>
          </a:bodyPr>
          <a:lstStyle/>
          <a:p>
            <a:pPr algn="ctr"/>
            <a:r>
              <a:rPr lang="tr-TR" sz="1100" dirty="0">
                <a:latin typeface="Bookman Old Style" panose="02050604050505020204" pitchFamily="18" charset="0"/>
              </a:rPr>
              <a:t>Atasal popülasyon</a:t>
            </a:r>
            <a:endParaRPr lang="en-US" sz="1100" dirty="0">
              <a:latin typeface="Bookman Old Style" panose="02050604050505020204" pitchFamily="18" charset="0"/>
            </a:endParaRPr>
          </a:p>
        </p:txBody>
      </p:sp>
      <p:sp>
        <p:nvSpPr>
          <p:cNvPr id="20" name="Rectangle 10">
            <a:extLst>
              <a:ext uri="{FF2B5EF4-FFF2-40B4-BE49-F238E27FC236}">
                <a16:creationId xmlns:a16="http://schemas.microsoft.com/office/drawing/2014/main" id="{BCC6B56D-1F44-499A-8BBC-5768EE67416D}"/>
              </a:ext>
            </a:extLst>
          </p:cNvPr>
          <p:cNvSpPr/>
          <p:nvPr/>
        </p:nvSpPr>
        <p:spPr>
          <a:xfrm>
            <a:off x="5101423" y="5829621"/>
            <a:ext cx="2622311" cy="261610"/>
          </a:xfrm>
          <a:prstGeom prst="rect">
            <a:avLst/>
          </a:prstGeom>
          <a:solidFill>
            <a:schemeClr val="bg1"/>
          </a:solidFill>
        </p:spPr>
        <p:txBody>
          <a:bodyPr wrap="square">
            <a:spAutoFit/>
          </a:bodyPr>
          <a:lstStyle/>
          <a:p>
            <a:pPr algn="ctr"/>
            <a:r>
              <a:rPr lang="tr-TR" sz="1100" dirty="0">
                <a:latin typeface="Bookman Old Style" panose="02050604050505020204" pitchFamily="18" charset="0"/>
              </a:rPr>
              <a:t>Etkin popülasyon büyüklüğü</a:t>
            </a:r>
            <a:endParaRPr lang="en-US" sz="1100" dirty="0">
              <a:latin typeface="Bookman Old Style" panose="02050604050505020204" pitchFamily="18" charset="0"/>
            </a:endParaRPr>
          </a:p>
        </p:txBody>
      </p:sp>
    </p:spTree>
    <p:extLst>
      <p:ext uri="{BB962C8B-B14F-4D97-AF65-F5344CB8AC3E}">
        <p14:creationId xmlns:p14="http://schemas.microsoft.com/office/powerpoint/2010/main" val="356562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21546" y="81908"/>
            <a:ext cx="4438228" cy="6275540"/>
          </a:xfrm>
          <a:prstGeom prst="rect">
            <a:avLst/>
          </a:prstGeom>
        </p:spPr>
      </p:pic>
      <p:sp>
        <p:nvSpPr>
          <p:cNvPr id="5" name="Rectangle 4"/>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6" name="Straight Connector 5"/>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Rectangle 10">
            <a:extLst>
              <a:ext uri="{FF2B5EF4-FFF2-40B4-BE49-F238E27FC236}">
                <a16:creationId xmlns:a16="http://schemas.microsoft.com/office/drawing/2014/main" id="{46533DEF-5C74-40D4-A39E-C170A2261554}"/>
              </a:ext>
            </a:extLst>
          </p:cNvPr>
          <p:cNvSpPr/>
          <p:nvPr/>
        </p:nvSpPr>
        <p:spPr>
          <a:xfrm>
            <a:off x="2523748" y="5830213"/>
            <a:ext cx="790991" cy="415498"/>
          </a:xfrm>
          <a:prstGeom prst="rect">
            <a:avLst/>
          </a:prstGeom>
          <a:solidFill>
            <a:srgbClr val="E0E7F6"/>
          </a:solidFill>
        </p:spPr>
        <p:txBody>
          <a:bodyPr wrap="square">
            <a:spAutoFit/>
          </a:bodyPr>
          <a:lstStyle/>
          <a:p>
            <a:pPr algn="ctr"/>
            <a:r>
              <a:rPr lang="tr-TR" sz="1050" dirty="0" err="1">
                <a:latin typeface="Bookman Old Style" panose="02050604050505020204" pitchFamily="18" charset="0"/>
              </a:rPr>
              <a:t>Takson</a:t>
            </a:r>
            <a:r>
              <a:rPr lang="tr-TR" sz="1050" dirty="0">
                <a:latin typeface="Bookman Old Style" panose="02050604050505020204" pitchFamily="18" charset="0"/>
              </a:rPr>
              <a:t> A</a:t>
            </a:r>
          </a:p>
          <a:p>
            <a:pPr algn="ctr"/>
            <a:r>
              <a:rPr lang="tr-TR" sz="1050" b="1" dirty="0">
                <a:solidFill>
                  <a:srgbClr val="FF0000"/>
                </a:solidFill>
                <a:latin typeface="Bookman Old Style" panose="02050604050505020204" pitchFamily="18" charset="0"/>
              </a:rPr>
              <a:t>Y</a:t>
            </a:r>
            <a:endParaRPr lang="en-US" sz="1050" b="1" dirty="0">
              <a:solidFill>
                <a:srgbClr val="FF0000"/>
              </a:solidFill>
              <a:latin typeface="Bookman Old Style" panose="02050604050505020204" pitchFamily="18" charset="0"/>
            </a:endParaRPr>
          </a:p>
        </p:txBody>
      </p:sp>
      <p:sp>
        <p:nvSpPr>
          <p:cNvPr id="8" name="Rectangle 10">
            <a:extLst>
              <a:ext uri="{FF2B5EF4-FFF2-40B4-BE49-F238E27FC236}">
                <a16:creationId xmlns:a16="http://schemas.microsoft.com/office/drawing/2014/main" id="{0BBD774C-3724-4DC5-BA36-BC4097FD651D}"/>
              </a:ext>
            </a:extLst>
          </p:cNvPr>
          <p:cNvSpPr/>
          <p:nvPr/>
        </p:nvSpPr>
        <p:spPr>
          <a:xfrm>
            <a:off x="3714907" y="5836311"/>
            <a:ext cx="886355" cy="415498"/>
          </a:xfrm>
          <a:prstGeom prst="rect">
            <a:avLst/>
          </a:prstGeom>
          <a:solidFill>
            <a:srgbClr val="E0E7F6"/>
          </a:solidFill>
        </p:spPr>
        <p:txBody>
          <a:bodyPr wrap="square">
            <a:spAutoFit/>
          </a:bodyPr>
          <a:lstStyle/>
          <a:p>
            <a:pPr algn="ctr"/>
            <a:r>
              <a:rPr lang="tr-TR" sz="1050" dirty="0" err="1">
                <a:latin typeface="Bookman Old Style" panose="02050604050505020204" pitchFamily="18" charset="0"/>
              </a:rPr>
              <a:t>Takson</a:t>
            </a:r>
            <a:r>
              <a:rPr lang="tr-TR" sz="1050" dirty="0">
                <a:latin typeface="Bookman Old Style" panose="02050604050505020204" pitchFamily="18" charset="0"/>
              </a:rPr>
              <a:t> B</a:t>
            </a:r>
          </a:p>
          <a:p>
            <a:pPr algn="ctr"/>
            <a:r>
              <a:rPr lang="tr-TR" sz="1050" b="1" dirty="0">
                <a:solidFill>
                  <a:srgbClr val="FF0000"/>
                </a:solidFill>
                <a:latin typeface="Bookman Old Style" panose="02050604050505020204" pitchFamily="18" charset="0"/>
              </a:rPr>
              <a:t>Y</a:t>
            </a:r>
            <a:endParaRPr lang="en-US" sz="1050" b="1" dirty="0">
              <a:solidFill>
                <a:srgbClr val="FF0000"/>
              </a:solidFill>
              <a:latin typeface="Bookman Old Style" panose="02050604050505020204" pitchFamily="18" charset="0"/>
            </a:endParaRPr>
          </a:p>
        </p:txBody>
      </p:sp>
      <p:sp>
        <p:nvSpPr>
          <p:cNvPr id="9" name="Rectangle 10">
            <a:extLst>
              <a:ext uri="{FF2B5EF4-FFF2-40B4-BE49-F238E27FC236}">
                <a16:creationId xmlns:a16="http://schemas.microsoft.com/office/drawing/2014/main" id="{B986C75C-6CCC-4B12-920D-4A2B5C39B243}"/>
              </a:ext>
            </a:extLst>
          </p:cNvPr>
          <p:cNvSpPr/>
          <p:nvPr/>
        </p:nvSpPr>
        <p:spPr>
          <a:xfrm>
            <a:off x="5974082" y="5842410"/>
            <a:ext cx="886355" cy="415498"/>
          </a:xfrm>
          <a:prstGeom prst="rect">
            <a:avLst/>
          </a:prstGeom>
          <a:solidFill>
            <a:srgbClr val="E0E7F6"/>
          </a:solidFill>
        </p:spPr>
        <p:txBody>
          <a:bodyPr wrap="square">
            <a:spAutoFit/>
          </a:bodyPr>
          <a:lstStyle/>
          <a:p>
            <a:pPr algn="ctr"/>
            <a:r>
              <a:rPr lang="tr-TR" sz="1050" dirty="0" err="1">
                <a:latin typeface="Bookman Old Style" panose="02050604050505020204" pitchFamily="18" charset="0"/>
              </a:rPr>
              <a:t>Takson</a:t>
            </a:r>
            <a:r>
              <a:rPr lang="tr-TR" sz="1050" dirty="0">
                <a:latin typeface="Bookman Old Style" panose="02050604050505020204" pitchFamily="18" charset="0"/>
              </a:rPr>
              <a:t> C</a:t>
            </a:r>
          </a:p>
          <a:p>
            <a:pPr algn="ctr"/>
            <a:r>
              <a:rPr lang="tr-TR" sz="1050" b="1" dirty="0">
                <a:solidFill>
                  <a:srgbClr val="FF0000"/>
                </a:solidFill>
                <a:latin typeface="Bookman Old Style" panose="02050604050505020204" pitchFamily="18" charset="0"/>
              </a:rPr>
              <a:t>X</a:t>
            </a:r>
            <a:endParaRPr lang="en-US" sz="1050" b="1" dirty="0">
              <a:solidFill>
                <a:srgbClr val="FF0000"/>
              </a:solidFill>
              <a:latin typeface="Bookman Old Style" panose="02050604050505020204" pitchFamily="18" charset="0"/>
            </a:endParaRPr>
          </a:p>
        </p:txBody>
      </p:sp>
    </p:spTree>
    <p:extLst>
      <p:ext uri="{BB962C8B-B14F-4D97-AF65-F5344CB8AC3E}">
        <p14:creationId xmlns:p14="http://schemas.microsoft.com/office/powerpoint/2010/main" val="635938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63434" y="2772229"/>
            <a:ext cx="7417132" cy="1563996"/>
          </a:xfrm>
          <a:prstGeom prst="rect">
            <a:avLst/>
          </a:prstGeom>
        </p:spPr>
      </p:pic>
      <p:sp>
        <p:nvSpPr>
          <p:cNvPr id="3" name="Rectangle 2"/>
          <p:cNvSpPr/>
          <p:nvPr/>
        </p:nvSpPr>
        <p:spPr>
          <a:xfrm>
            <a:off x="1" y="1786344"/>
            <a:ext cx="9143999" cy="369332"/>
          </a:xfrm>
          <a:prstGeom prst="rect">
            <a:avLst/>
          </a:prstGeom>
        </p:spPr>
        <p:txBody>
          <a:bodyPr wrap="square">
            <a:spAutoFit/>
          </a:bodyPr>
          <a:lstStyle/>
          <a:p>
            <a:pPr algn="ctr"/>
            <a:r>
              <a:rPr lang="en-US" b="1" dirty="0">
                <a:effectLst>
                  <a:outerShdw blurRad="38100" dist="38100" dir="2700000" algn="tl">
                    <a:srgbClr val="000000">
                      <a:alpha val="43137"/>
                    </a:srgbClr>
                  </a:outerShdw>
                </a:effectLst>
                <a:latin typeface="Bookman Old Style" panose="02050604050505020204" pitchFamily="18" charset="0"/>
              </a:rPr>
              <a:t>Gen </a:t>
            </a:r>
            <a:r>
              <a:rPr lang="en-US" b="1" dirty="0" err="1">
                <a:effectLst>
                  <a:outerShdw blurRad="38100" dist="38100" dir="2700000" algn="tl">
                    <a:srgbClr val="000000">
                      <a:alpha val="43137"/>
                    </a:srgbClr>
                  </a:outerShdw>
                </a:effectLst>
                <a:latin typeface="Bookman Old Style" panose="02050604050505020204" pitchFamily="18" charset="0"/>
              </a:rPr>
              <a:t>ağaçları</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ile</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tür</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ağaçları</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arasındaki</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uyumsuzluk</a:t>
            </a:r>
            <a:endParaRPr lang="tr-TR" dirty="0"/>
          </a:p>
        </p:txBody>
      </p:sp>
    </p:spTree>
    <p:extLst>
      <p:ext uri="{BB962C8B-B14F-4D97-AF65-F5344CB8AC3E}">
        <p14:creationId xmlns:p14="http://schemas.microsoft.com/office/powerpoint/2010/main" val="3580871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1676" y="1937982"/>
            <a:ext cx="3308712" cy="4920018"/>
          </a:xfrm>
          <a:prstGeom prst="rect">
            <a:avLst/>
          </a:prstGeom>
          <a:effectLst>
            <a:outerShdw blurRad="50800" dist="38100" dir="2700000" algn="tl" rotWithShape="0">
              <a:prstClr val="black">
                <a:alpha val="40000"/>
              </a:prstClr>
            </a:outerShdw>
          </a:effectLst>
        </p:spPr>
      </p:pic>
      <p:sp>
        <p:nvSpPr>
          <p:cNvPr id="2" name="Cloud Callout 1"/>
          <p:cNvSpPr/>
          <p:nvPr/>
        </p:nvSpPr>
        <p:spPr>
          <a:xfrm>
            <a:off x="2679032" y="425885"/>
            <a:ext cx="5801089" cy="2247336"/>
          </a:xfrm>
          <a:prstGeom prst="cloudCallou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Yedinci</a:t>
            </a:r>
            <a:r>
              <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en-US"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Bölüm</a:t>
            </a:r>
            <a:endPar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endParaRPr>
          </a:p>
          <a:p>
            <a:pPr algn="ct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Destek</a:t>
            </a:r>
            <a:r>
              <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rPr>
              <a:t> </a:t>
            </a:r>
            <a:r>
              <a:rPr lang="tr-TR" sz="2800" b="1" dirty="0">
                <a:solidFill>
                  <a:schemeClr val="tx1"/>
                </a:solidFill>
                <a:effectLst>
                  <a:outerShdw blurRad="38100" dist="38100" dir="2700000" algn="tl">
                    <a:srgbClr val="000000">
                      <a:alpha val="43137"/>
                    </a:srgbClr>
                  </a:outerShdw>
                </a:effectLst>
                <a:latin typeface="Bookman Old Style" panose="02050604050505020204" pitchFamily="18" charset="0"/>
              </a:rPr>
              <a:t>ö</a:t>
            </a:r>
            <a:r>
              <a:rPr lang="en-US" sz="2800" b="1" dirty="0" err="1">
                <a:solidFill>
                  <a:schemeClr val="tx1"/>
                </a:solidFill>
                <a:effectLst>
                  <a:outerShdw blurRad="38100" dist="38100" dir="2700000" algn="tl">
                    <a:srgbClr val="000000">
                      <a:alpha val="43137"/>
                    </a:srgbClr>
                  </a:outerShdw>
                </a:effectLst>
                <a:latin typeface="Bookman Old Style" panose="02050604050505020204" pitchFamily="18" charset="0"/>
              </a:rPr>
              <a:t>lçütleri</a:t>
            </a:r>
            <a:endParaRPr lang="en-US" sz="2800"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3923326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70F58A10-8426-45D1-BC64-A41FE778C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5580" y="3749739"/>
            <a:ext cx="1970020" cy="2736457"/>
          </a:xfrm>
          <a:prstGeom prst="rect">
            <a:avLst/>
          </a:prstGeom>
        </p:spPr>
      </p:pic>
      <p:sp>
        <p:nvSpPr>
          <p:cNvPr id="3" name="İçerik Yer Tutucusu 2">
            <a:extLst>
              <a:ext uri="{FF2B5EF4-FFF2-40B4-BE49-F238E27FC236}">
                <a16:creationId xmlns:a16="http://schemas.microsoft.com/office/drawing/2014/main" id="{A77C5698-4431-4CEB-B312-47BA1E96A052}"/>
              </a:ext>
            </a:extLst>
          </p:cNvPr>
          <p:cNvSpPr>
            <a:spLocks noGrp="1"/>
          </p:cNvSpPr>
          <p:nvPr>
            <p:ph idx="1"/>
          </p:nvPr>
        </p:nvSpPr>
        <p:spPr>
          <a:xfrm>
            <a:off x="1202761" y="2772303"/>
            <a:ext cx="3646460" cy="806825"/>
          </a:xfrm>
        </p:spPr>
        <p:txBody>
          <a:bodyPr>
            <a:noAutofit/>
          </a:bodyPr>
          <a:lstStyle/>
          <a:p>
            <a:pPr marL="0" indent="0" algn="ctr">
              <a:buNone/>
            </a:pPr>
            <a:r>
              <a:rPr lang="tr-TR" sz="3600" dirty="0">
                <a:effectLst>
                  <a:outerShdw blurRad="38100" dist="38100" dir="2700000" algn="tl">
                    <a:srgbClr val="000000">
                      <a:alpha val="43137"/>
                    </a:srgbClr>
                  </a:outerShdw>
                </a:effectLst>
                <a:latin typeface="Bookman Old Style" panose="02050604050505020204" pitchFamily="18" charset="0"/>
              </a:rPr>
              <a:t>Moleküler </a:t>
            </a:r>
            <a:r>
              <a:rPr lang="tr-TR" sz="3600" dirty="0" err="1">
                <a:effectLst>
                  <a:outerShdw blurRad="38100" dist="38100" dir="2700000" algn="tl">
                    <a:srgbClr val="000000">
                      <a:alpha val="43137"/>
                    </a:srgbClr>
                  </a:outerShdw>
                </a:effectLst>
                <a:latin typeface="Bookman Old Style" panose="02050604050505020204" pitchFamily="18" charset="0"/>
              </a:rPr>
              <a:t>filogenomik</a:t>
            </a:r>
            <a:endParaRPr lang="tr-TR" sz="3600" dirty="0">
              <a:effectLst>
                <a:outerShdw blurRad="38100" dist="38100" dir="2700000" algn="tl">
                  <a:srgbClr val="000000">
                    <a:alpha val="43137"/>
                  </a:srgbClr>
                </a:outerShdw>
              </a:effectLst>
              <a:latin typeface="Bookman Old Style" panose="02050604050505020204" pitchFamily="18" charset="0"/>
            </a:endParaRPr>
          </a:p>
        </p:txBody>
      </p:sp>
      <p:sp>
        <p:nvSpPr>
          <p:cNvPr id="4" name="İçerik Yer Tutucusu 2">
            <a:extLst>
              <a:ext uri="{FF2B5EF4-FFF2-40B4-BE49-F238E27FC236}">
                <a16:creationId xmlns:a16="http://schemas.microsoft.com/office/drawing/2014/main" id="{C23B635E-C23C-4F4B-980B-1C94E0549F06}"/>
              </a:ext>
            </a:extLst>
          </p:cNvPr>
          <p:cNvSpPr txBox="1">
            <a:spLocks/>
          </p:cNvSpPr>
          <p:nvPr/>
        </p:nvSpPr>
        <p:spPr>
          <a:xfrm>
            <a:off x="4849221" y="2772303"/>
            <a:ext cx="3387513" cy="8631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tr-TR" sz="3600" dirty="0" err="1">
                <a:effectLst>
                  <a:outerShdw blurRad="38100" dist="38100" dir="2700000" algn="tl">
                    <a:srgbClr val="000000">
                      <a:alpha val="43137"/>
                    </a:srgbClr>
                  </a:outerShdw>
                </a:effectLst>
                <a:latin typeface="Bookman Old Style" panose="02050604050505020204" pitchFamily="18" charset="0"/>
              </a:rPr>
              <a:t>Organizmal</a:t>
            </a:r>
            <a:r>
              <a:rPr lang="tr-TR" sz="3600" dirty="0">
                <a:effectLst>
                  <a:outerShdw blurRad="38100" dist="38100" dir="2700000" algn="tl">
                    <a:srgbClr val="000000">
                      <a:alpha val="43137"/>
                    </a:srgbClr>
                  </a:outerShdw>
                </a:effectLst>
                <a:latin typeface="Bookman Old Style" panose="02050604050505020204" pitchFamily="18" charset="0"/>
              </a:rPr>
              <a:t> </a:t>
            </a:r>
            <a:r>
              <a:rPr lang="tr-TR" sz="3600" dirty="0" err="1">
                <a:effectLst>
                  <a:outerShdw blurRad="38100" dist="38100" dir="2700000" algn="tl">
                    <a:srgbClr val="000000">
                      <a:alpha val="43137"/>
                    </a:srgbClr>
                  </a:outerShdw>
                </a:effectLst>
                <a:latin typeface="Bookman Old Style" panose="02050604050505020204" pitchFamily="18" charset="0"/>
              </a:rPr>
              <a:t>filogenomik</a:t>
            </a:r>
            <a:endParaRPr lang="tr-TR" sz="3600" dirty="0">
              <a:effectLst>
                <a:outerShdw blurRad="38100" dist="38100" dir="2700000" algn="tl">
                  <a:srgbClr val="000000">
                    <a:alpha val="43137"/>
                  </a:srgbClr>
                </a:outerShdw>
              </a:effectLst>
              <a:latin typeface="Bookman Old Style" panose="02050604050505020204" pitchFamily="18" charset="0"/>
            </a:endParaRPr>
          </a:p>
        </p:txBody>
      </p:sp>
      <p:sp>
        <p:nvSpPr>
          <p:cNvPr id="5" name="Sol Ayraç 4">
            <a:extLst>
              <a:ext uri="{FF2B5EF4-FFF2-40B4-BE49-F238E27FC236}">
                <a16:creationId xmlns:a16="http://schemas.microsoft.com/office/drawing/2014/main" id="{34B2D70A-CA0B-4A5C-86A8-E2FE05F18CFF}"/>
              </a:ext>
            </a:extLst>
          </p:cNvPr>
          <p:cNvSpPr/>
          <p:nvPr/>
        </p:nvSpPr>
        <p:spPr>
          <a:xfrm rot="5400000">
            <a:off x="4512277" y="623700"/>
            <a:ext cx="414941" cy="3387513"/>
          </a:xfrm>
          <a:prstGeom prst="leftBrace">
            <a:avLst>
              <a:gd name="adj1" fmla="val 0"/>
              <a:gd name="adj2" fmla="val 5021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sz="3600" b="1" dirty="0">
              <a:solidFill>
                <a:srgbClr val="0000FF"/>
              </a:solidFill>
              <a:effectLst>
                <a:outerShdw blurRad="38100" dist="38100" dir="2700000" algn="tl">
                  <a:srgbClr val="000000">
                    <a:alpha val="43137"/>
                  </a:srgbClr>
                </a:outerShdw>
              </a:effectLst>
              <a:highlight>
                <a:srgbClr val="00FF00"/>
              </a:highlight>
            </a:endParaRPr>
          </a:p>
        </p:txBody>
      </p:sp>
      <p:sp>
        <p:nvSpPr>
          <p:cNvPr id="6" name="İçerik Yer Tutucusu 2">
            <a:extLst>
              <a:ext uri="{FF2B5EF4-FFF2-40B4-BE49-F238E27FC236}">
                <a16:creationId xmlns:a16="http://schemas.microsoft.com/office/drawing/2014/main" id="{298EA670-3448-45A5-8FF5-8CEC00EFC940}"/>
              </a:ext>
            </a:extLst>
          </p:cNvPr>
          <p:cNvSpPr txBox="1">
            <a:spLocks/>
          </p:cNvSpPr>
          <p:nvPr/>
        </p:nvSpPr>
        <p:spPr>
          <a:xfrm>
            <a:off x="3025991" y="1291775"/>
            <a:ext cx="3387513" cy="4149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tr-TR" sz="3600" b="1" dirty="0" err="1">
                <a:effectLst>
                  <a:outerShdw blurRad="38100" dist="38100" dir="2700000" algn="tl">
                    <a:srgbClr val="000000">
                      <a:alpha val="43137"/>
                    </a:srgbClr>
                  </a:outerShdw>
                </a:effectLst>
                <a:latin typeface="Bookman Old Style" panose="02050604050505020204" pitchFamily="18" charset="0"/>
              </a:rPr>
              <a:t>Filogenomik</a:t>
            </a:r>
            <a:endParaRPr lang="tr-TR" sz="3600" b="1" dirty="0">
              <a:effectLst>
                <a:outerShdw blurRad="38100" dist="38100" dir="2700000" algn="tl">
                  <a:srgbClr val="000000">
                    <a:alpha val="43137"/>
                  </a:srgbClr>
                </a:outerShdw>
              </a:effectLst>
              <a:latin typeface="Bookman Old Style" panose="02050604050505020204" pitchFamily="18" charset="0"/>
            </a:endParaRPr>
          </a:p>
        </p:txBody>
      </p:sp>
      <p:pic>
        <p:nvPicPr>
          <p:cNvPr id="10" name="Resim 9">
            <a:extLst>
              <a:ext uri="{FF2B5EF4-FFF2-40B4-BE49-F238E27FC236}">
                <a16:creationId xmlns:a16="http://schemas.microsoft.com/office/drawing/2014/main" id="{8C29B2B2-2ACF-46AA-BCD0-F0386D303598}"/>
              </a:ext>
            </a:extLst>
          </p:cNvPr>
          <p:cNvPicPr>
            <a:picLocks noChangeAspect="1"/>
          </p:cNvPicPr>
          <p:nvPr/>
        </p:nvPicPr>
        <p:blipFill>
          <a:blip r:embed="rId4"/>
          <a:stretch>
            <a:fillRect/>
          </a:stretch>
        </p:blipFill>
        <p:spPr>
          <a:xfrm>
            <a:off x="2635466" y="3953073"/>
            <a:ext cx="781050" cy="2247900"/>
          </a:xfrm>
          <a:prstGeom prst="rect">
            <a:avLst/>
          </a:prstGeom>
        </p:spPr>
      </p:pic>
      <p:sp>
        <p:nvSpPr>
          <p:cNvPr id="11" name="Dikdörtgen 10">
            <a:extLst>
              <a:ext uri="{FF2B5EF4-FFF2-40B4-BE49-F238E27FC236}">
                <a16:creationId xmlns:a16="http://schemas.microsoft.com/office/drawing/2014/main" id="{88027418-482A-41DA-8F70-B0E4D8B086CB}"/>
              </a:ext>
            </a:extLst>
          </p:cNvPr>
          <p:cNvSpPr/>
          <p:nvPr/>
        </p:nvSpPr>
        <p:spPr>
          <a:xfrm>
            <a:off x="0" y="96377"/>
            <a:ext cx="9143999" cy="1061829"/>
          </a:xfrm>
          <a:prstGeom prst="rect">
            <a:avLst/>
          </a:prstGeom>
        </p:spPr>
        <p:txBody>
          <a:bodyPr wrap="square">
            <a:spAutoFit/>
          </a:bodyPr>
          <a:lstStyle/>
          <a:p>
            <a:pPr algn="ctr"/>
            <a:r>
              <a:rPr lang="tr-TR" sz="2100" dirty="0">
                <a:effectLst>
                  <a:outerShdw blurRad="38100" dist="38100" dir="2700000" algn="tl">
                    <a:srgbClr val="000000">
                      <a:alpha val="43137"/>
                    </a:srgbClr>
                  </a:outerShdw>
                </a:effectLst>
                <a:latin typeface="Bookman Old Style" panose="02050604050505020204" pitchFamily="18" charset="0"/>
              </a:rPr>
              <a:t>Tanımsal sorunlar: Aynı </a:t>
            </a:r>
            <a:r>
              <a:rPr lang="tr-TR" sz="2100" dirty="0" err="1">
                <a:effectLst>
                  <a:outerShdw blurRad="38100" dist="38100" dir="2700000" algn="tl">
                    <a:srgbClr val="000000">
                      <a:alpha val="43137"/>
                    </a:srgbClr>
                  </a:outerShdw>
                </a:effectLst>
                <a:latin typeface="Bookman Old Style" panose="02050604050505020204" pitchFamily="18" charset="0"/>
              </a:rPr>
              <a:t>filogenetik</a:t>
            </a:r>
            <a:r>
              <a:rPr lang="tr-TR" sz="2100" dirty="0">
                <a:effectLst>
                  <a:outerShdw blurRad="38100" dist="38100" dir="2700000" algn="tl">
                    <a:srgbClr val="000000">
                      <a:alpha val="43137"/>
                    </a:srgbClr>
                  </a:outerShdw>
                </a:effectLst>
                <a:latin typeface="Bookman Old Style" panose="02050604050505020204" pitchFamily="18" charset="0"/>
              </a:rPr>
              <a:t> yöntemler, farklı tanımlar</a:t>
            </a:r>
          </a:p>
          <a:p>
            <a:pPr algn="ctr"/>
            <a:endParaRPr lang="tr-TR" sz="2100" dirty="0">
              <a:effectLst>
                <a:outerShdw blurRad="38100" dist="38100" dir="2700000" algn="tl">
                  <a:srgbClr val="000000">
                    <a:alpha val="43137"/>
                  </a:srgbClr>
                </a:outerShdw>
              </a:effectLst>
              <a:latin typeface="Bookman Old Style" panose="02050604050505020204" pitchFamily="18" charset="0"/>
            </a:endParaRPr>
          </a:p>
          <a:p>
            <a:pPr algn="ctr"/>
            <a:r>
              <a:rPr lang="tr-TR" sz="2100" u="sng" dirty="0" err="1">
                <a:effectLst>
                  <a:outerShdw blurRad="38100" dist="38100" dir="2700000" algn="tl">
                    <a:srgbClr val="000000">
                      <a:alpha val="43137"/>
                    </a:srgbClr>
                  </a:outerShdw>
                </a:effectLst>
                <a:latin typeface="Bookman Old Style" panose="02050604050505020204" pitchFamily="18" charset="0"/>
              </a:rPr>
              <a:t>The</a:t>
            </a:r>
            <a:r>
              <a:rPr lang="tr-TR" sz="2100" u="sng" dirty="0">
                <a:effectLst>
                  <a:outerShdw blurRad="38100" dist="38100" dir="2700000" algn="tl">
                    <a:srgbClr val="000000">
                      <a:alpha val="43137"/>
                    </a:srgbClr>
                  </a:outerShdw>
                </a:effectLst>
                <a:latin typeface="Bookman Old Style" panose="02050604050505020204" pitchFamily="18" charset="0"/>
              </a:rPr>
              <a:t> First </a:t>
            </a:r>
            <a:r>
              <a:rPr lang="tr-TR" sz="2100" u="sng" dirty="0" err="1">
                <a:effectLst>
                  <a:outerShdw blurRad="38100" dist="38100" dir="2700000" algn="tl">
                    <a:srgbClr val="000000">
                      <a:alpha val="43137"/>
                    </a:srgbClr>
                  </a:outerShdw>
                </a:effectLst>
                <a:latin typeface="Bookman Old Style" panose="02050604050505020204" pitchFamily="18" charset="0"/>
              </a:rPr>
              <a:t>Phylogenomics</a:t>
            </a:r>
            <a:r>
              <a:rPr lang="tr-TR" sz="2100" u="sng" dirty="0">
                <a:effectLst>
                  <a:outerShdw blurRad="38100" dist="38100" dir="2700000" algn="tl">
                    <a:srgbClr val="000000">
                      <a:alpha val="43137"/>
                    </a:srgbClr>
                  </a:outerShdw>
                </a:effectLst>
                <a:latin typeface="Bookman Old Style" panose="02050604050505020204" pitchFamily="18" charset="0"/>
              </a:rPr>
              <a:t> Conference, </a:t>
            </a:r>
            <a:r>
              <a:rPr lang="tr-TR" sz="2100" u="sng" dirty="0" err="1">
                <a:effectLst>
                  <a:outerShdw blurRad="38100" dist="38100" dir="2700000" algn="tl">
                    <a:srgbClr val="000000">
                      <a:alpha val="43137"/>
                    </a:srgbClr>
                  </a:outerShdw>
                </a:effectLst>
                <a:latin typeface="Bookman Old Style" panose="02050604050505020204" pitchFamily="18" charset="0"/>
              </a:rPr>
              <a:t>March</a:t>
            </a:r>
            <a:r>
              <a:rPr lang="tr-TR" sz="2100" u="sng" dirty="0">
                <a:effectLst>
                  <a:outerShdw blurRad="38100" dist="38100" dir="2700000" algn="tl">
                    <a:srgbClr val="000000">
                      <a:alpha val="43137"/>
                    </a:srgbClr>
                  </a:outerShdw>
                </a:effectLst>
                <a:latin typeface="Bookman Old Style" panose="02050604050505020204" pitchFamily="18" charset="0"/>
              </a:rPr>
              <a:t> 2006, </a:t>
            </a:r>
            <a:r>
              <a:rPr lang="tr-TR" sz="2100" u="sng" dirty="0" err="1">
                <a:effectLst>
                  <a:outerShdw blurRad="38100" dist="38100" dir="2700000" algn="tl">
                    <a:srgbClr val="000000">
                      <a:alpha val="43137"/>
                    </a:srgbClr>
                  </a:outerShdw>
                </a:effectLst>
                <a:latin typeface="Bookman Old Style" panose="02050604050505020204" pitchFamily="18" charset="0"/>
              </a:rPr>
              <a:t>Québec</a:t>
            </a:r>
            <a:r>
              <a:rPr lang="tr-TR" sz="2100" u="sng" dirty="0">
                <a:effectLst>
                  <a:outerShdw blurRad="38100" dist="38100" dir="2700000" algn="tl">
                    <a:srgbClr val="000000">
                      <a:alpha val="43137"/>
                    </a:srgbClr>
                  </a:outerShdw>
                </a:effectLst>
                <a:latin typeface="Bookman Old Style" panose="02050604050505020204" pitchFamily="18" charset="0"/>
              </a:rPr>
              <a:t>, </a:t>
            </a:r>
            <a:r>
              <a:rPr lang="tr-TR" sz="2100" u="sng" dirty="0" err="1">
                <a:effectLst>
                  <a:outerShdw blurRad="38100" dist="38100" dir="2700000" algn="tl">
                    <a:srgbClr val="000000">
                      <a:alpha val="43137"/>
                    </a:srgbClr>
                  </a:outerShdw>
                </a:effectLst>
                <a:latin typeface="Bookman Old Style" panose="02050604050505020204" pitchFamily="18" charset="0"/>
              </a:rPr>
              <a:t>Canada</a:t>
            </a:r>
            <a:endParaRPr lang="tr-TR" sz="2100" u="sng" dirty="0">
              <a:effectLst>
                <a:outerShdw blurRad="38100" dist="38100" dir="2700000" algn="tl">
                  <a:srgbClr val="000000">
                    <a:alpha val="43137"/>
                  </a:srgbClr>
                </a:outerShdw>
              </a:effectLst>
              <a:latin typeface="Bookman Old Style" panose="02050604050505020204" pitchFamily="18" charset="0"/>
            </a:endParaRPr>
          </a:p>
        </p:txBody>
      </p:sp>
      <p:sp>
        <p:nvSpPr>
          <p:cNvPr id="12" name="Dikdörtgen 11">
            <a:extLst>
              <a:ext uri="{FF2B5EF4-FFF2-40B4-BE49-F238E27FC236}">
                <a16:creationId xmlns:a16="http://schemas.microsoft.com/office/drawing/2014/main" id="{0558EA72-4A25-427F-8872-37F0AA41DB00}"/>
              </a:ext>
            </a:extLst>
          </p:cNvPr>
          <p:cNvSpPr/>
          <p:nvPr/>
        </p:nvSpPr>
        <p:spPr>
          <a:xfrm>
            <a:off x="0" y="6269213"/>
            <a:ext cx="9143999" cy="461665"/>
          </a:xfrm>
          <a:prstGeom prst="rect">
            <a:avLst/>
          </a:prstGeom>
        </p:spPr>
        <p:txBody>
          <a:bodyPr wrap="square">
            <a:spAutoFit/>
          </a:bodyPr>
          <a:lstStyle/>
          <a:p>
            <a:pPr algn="ctr"/>
            <a:r>
              <a:rPr lang="tr-TR" sz="2400" dirty="0" err="1">
                <a:effectLst>
                  <a:outerShdw blurRad="38100" dist="38100" dir="2700000" algn="tl">
                    <a:srgbClr val="000000">
                      <a:alpha val="43137"/>
                    </a:srgbClr>
                  </a:outerShdw>
                </a:effectLst>
                <a:latin typeface="Bookman Old Style" panose="02050604050505020204" pitchFamily="18" charset="0"/>
              </a:rPr>
              <a:t>Filogenetik</a:t>
            </a:r>
            <a:r>
              <a:rPr lang="tr-TR" sz="2400" dirty="0">
                <a:effectLst>
                  <a:outerShdw blurRad="38100" dist="38100" dir="2700000" algn="tl">
                    <a:srgbClr val="000000">
                      <a:alpha val="43137"/>
                    </a:srgbClr>
                  </a:outerShdw>
                </a:effectLst>
                <a:latin typeface="Bookman Old Style" panose="02050604050505020204" pitchFamily="18" charset="0"/>
              </a:rPr>
              <a:t> =? </a:t>
            </a:r>
            <a:r>
              <a:rPr lang="tr-TR" sz="2400" dirty="0" err="1">
                <a:effectLst>
                  <a:outerShdw blurRad="38100" dist="38100" dir="2700000" algn="tl">
                    <a:srgbClr val="000000">
                      <a:alpha val="43137"/>
                    </a:srgbClr>
                  </a:outerShdw>
                </a:effectLst>
                <a:latin typeface="Bookman Old Style" panose="02050604050505020204" pitchFamily="18" charset="0"/>
              </a:rPr>
              <a:t>Filogenomik</a:t>
            </a:r>
            <a:r>
              <a:rPr lang="tr-TR" sz="2400" dirty="0">
                <a:effectLst>
                  <a:outerShdw blurRad="38100" dist="38100" dir="2700000" algn="tl">
                    <a:srgbClr val="000000">
                      <a:alpha val="43137"/>
                    </a:srgbClr>
                  </a:outerShdw>
                </a:effectLst>
                <a:latin typeface="Bookman Old Style" panose="02050604050505020204" pitchFamily="18" charset="0"/>
              </a:rPr>
              <a:t> </a:t>
            </a:r>
            <a:r>
              <a:rPr lang="tr-TR" sz="2400" dirty="0">
                <a:effectLst>
                  <a:outerShdw blurRad="38100" dist="38100" dir="2700000" algn="tl">
                    <a:srgbClr val="000000">
                      <a:alpha val="43137"/>
                    </a:srgbClr>
                  </a:outerShdw>
                </a:effectLst>
                <a:latin typeface="Bookman Old Style" panose="02050604050505020204" pitchFamily="18" charset="0"/>
                <a:sym typeface="Wingdings" panose="05000000000000000000" pitchFamily="2" charset="2"/>
              </a:rPr>
              <a:t> </a:t>
            </a:r>
            <a:r>
              <a:rPr lang="tr-TR" sz="2400" dirty="0">
                <a:effectLst>
                  <a:outerShdw blurRad="38100" dist="38100" dir="2700000" algn="tl">
                    <a:srgbClr val="000000">
                      <a:alpha val="43137"/>
                    </a:srgbClr>
                  </a:outerShdw>
                </a:effectLst>
                <a:latin typeface="Bookman Old Style" panose="02050604050505020204" pitchFamily="18" charset="0"/>
              </a:rPr>
              <a:t>Büyük veri seti</a:t>
            </a:r>
            <a:endParaRPr lang="tr-TR" sz="2400" dirty="0"/>
          </a:p>
        </p:txBody>
      </p:sp>
    </p:spTree>
    <p:extLst>
      <p:ext uri="{BB962C8B-B14F-4D97-AF65-F5344CB8AC3E}">
        <p14:creationId xmlns:p14="http://schemas.microsoft.com/office/powerpoint/2010/main" val="1831931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365126"/>
            <a:ext cx="7886700" cy="1325563"/>
          </a:xfrm>
        </p:spPr>
        <p:txBody>
          <a:bodyPr>
            <a:normAutofit/>
          </a:bodyPr>
          <a:lstStyle/>
          <a:p>
            <a:r>
              <a:rPr lang="en-US" sz="2400" b="1" dirty="0">
                <a:effectLst>
                  <a:outerShdw blurRad="38100" dist="38100" dir="2700000" algn="tl">
                    <a:srgbClr val="000000">
                      <a:alpha val="43137"/>
                    </a:srgbClr>
                  </a:outerShdw>
                </a:effectLst>
                <a:latin typeface="Bookman Old Style" panose="02050604050505020204" pitchFamily="18" charset="0"/>
              </a:rPr>
              <a:t>Bootstrapping</a:t>
            </a:r>
            <a:endParaRPr lang="tr-TR" sz="2400" b="1" dirty="0">
              <a:effectLst>
                <a:outerShdw blurRad="38100" dist="38100" dir="2700000" algn="tl">
                  <a:srgbClr val="000000">
                    <a:alpha val="43137"/>
                  </a:srgbClr>
                </a:outerShdw>
              </a:effectLst>
              <a:latin typeface="Bookman Old Style" panose="02050604050505020204" pitchFamily="18" charset="0"/>
            </a:endParaRPr>
          </a:p>
        </p:txBody>
      </p:sp>
      <p:cxnSp>
        <p:nvCxnSpPr>
          <p:cNvPr id="6" name="Straight Connector 5"/>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a:srcRect t="27058"/>
          <a:stretch/>
        </p:blipFill>
        <p:spPr>
          <a:xfrm>
            <a:off x="543659" y="3368040"/>
            <a:ext cx="7971691" cy="3108960"/>
          </a:xfrm>
          <a:prstGeom prst="rect">
            <a:avLst/>
          </a:prstGeom>
        </p:spPr>
      </p:pic>
      <p:pic>
        <p:nvPicPr>
          <p:cNvPr id="3" name="Picture 2"/>
          <p:cNvPicPr>
            <a:picLocks noChangeAspect="1"/>
          </p:cNvPicPr>
          <p:nvPr/>
        </p:nvPicPr>
        <p:blipFill>
          <a:blip r:embed="rId4"/>
          <a:stretch>
            <a:fillRect/>
          </a:stretch>
        </p:blipFill>
        <p:spPr>
          <a:xfrm>
            <a:off x="6147435" y="140017"/>
            <a:ext cx="2895600" cy="2676525"/>
          </a:xfrm>
          <a:prstGeom prst="rect">
            <a:avLst/>
          </a:prstGeom>
        </p:spPr>
      </p:pic>
      <p:sp>
        <p:nvSpPr>
          <p:cNvPr id="8" name="Rectangle 7"/>
          <p:cNvSpPr/>
          <p:nvPr/>
        </p:nvSpPr>
        <p:spPr>
          <a:xfrm>
            <a:off x="1033761" y="3026924"/>
            <a:ext cx="3495743" cy="307777"/>
          </a:xfrm>
          <a:prstGeom prst="rect">
            <a:avLst/>
          </a:prstGeom>
          <a:noFill/>
          <a:ln>
            <a:noFill/>
          </a:ln>
        </p:spPr>
        <p:txBody>
          <a:bodyPr wrap="square">
            <a:spAutoFit/>
          </a:bodyPr>
          <a:lstStyle/>
          <a:p>
            <a:pPr algn="ctr"/>
            <a:r>
              <a:rPr lang="en-US" sz="1400" b="1" dirty="0" err="1">
                <a:effectLst>
                  <a:outerShdw blurRad="38100" dist="38100" dir="2700000" algn="tl">
                    <a:srgbClr val="000000">
                      <a:alpha val="43137"/>
                    </a:srgbClr>
                  </a:outerShdw>
                </a:effectLst>
                <a:latin typeface="Bookman Old Style" panose="02050604050505020204" pitchFamily="18" charset="0"/>
              </a:rPr>
              <a:t>Daha</a:t>
            </a:r>
            <a:r>
              <a:rPr lang="en-US" sz="1400" b="1" dirty="0">
                <a:effectLst>
                  <a:outerShdw blurRad="38100" dist="38100" dir="2700000" algn="tl">
                    <a:srgbClr val="000000">
                      <a:alpha val="43137"/>
                    </a:srgbClr>
                  </a:outerShdw>
                </a:effectLst>
                <a:latin typeface="Bookman Old Style" panose="02050604050505020204" pitchFamily="18" charset="0"/>
              </a:rPr>
              <a:t> </a:t>
            </a:r>
            <a:r>
              <a:rPr lang="en-US" sz="1400" b="1" dirty="0" err="1">
                <a:effectLst>
                  <a:outerShdw blurRad="38100" dist="38100" dir="2700000" algn="tl">
                    <a:srgbClr val="000000">
                      <a:alpha val="43137"/>
                    </a:srgbClr>
                  </a:outerShdw>
                </a:effectLst>
                <a:latin typeface="Bookman Old Style" panose="02050604050505020204" pitchFamily="18" charset="0"/>
              </a:rPr>
              <a:t>az</a:t>
            </a:r>
            <a:r>
              <a:rPr lang="en-US" sz="1400" b="1" dirty="0">
                <a:effectLst>
                  <a:outerShdw blurRad="38100" dist="38100" dir="2700000" algn="tl">
                    <a:srgbClr val="000000">
                      <a:alpha val="43137"/>
                    </a:srgbClr>
                  </a:outerShdw>
                </a:effectLst>
                <a:latin typeface="Bookman Old Style" panose="02050604050505020204" pitchFamily="18" charset="0"/>
              </a:rPr>
              <a:t> </a:t>
            </a:r>
            <a:r>
              <a:rPr lang="en-US" sz="1400" b="1" dirty="0" err="1">
                <a:effectLst>
                  <a:outerShdw blurRad="38100" dist="38100" dir="2700000" algn="tl">
                    <a:srgbClr val="000000">
                      <a:alpha val="43137"/>
                    </a:srgbClr>
                  </a:outerShdw>
                </a:effectLst>
                <a:latin typeface="Bookman Old Style" panose="02050604050505020204" pitchFamily="18" charset="0"/>
              </a:rPr>
              <a:t>anlamlı</a:t>
            </a:r>
            <a:r>
              <a:rPr lang="en-US" sz="1400" b="1" dirty="0">
                <a:effectLst>
                  <a:outerShdw blurRad="38100" dist="38100" dir="2700000" algn="tl">
                    <a:srgbClr val="000000">
                      <a:alpha val="43137"/>
                    </a:srgbClr>
                  </a:outerShdw>
                </a:effectLst>
                <a:latin typeface="Bookman Old Style" panose="02050604050505020204" pitchFamily="18" charset="0"/>
              </a:rPr>
              <a:t> </a:t>
            </a:r>
            <a:r>
              <a:rPr lang="en-US" sz="1400" b="1" dirty="0" err="1">
                <a:effectLst>
                  <a:outerShdw blurRad="38100" dist="38100" dir="2700000" algn="tl">
                    <a:srgbClr val="000000">
                      <a:alpha val="43137"/>
                    </a:srgbClr>
                  </a:outerShdw>
                </a:effectLst>
                <a:latin typeface="Bookman Old Style" panose="02050604050505020204" pitchFamily="18" charset="0"/>
              </a:rPr>
              <a:t>dallar</a:t>
            </a:r>
            <a:endParaRPr lang="en-US" sz="1400" dirty="0"/>
          </a:p>
        </p:txBody>
      </p:sp>
      <p:sp>
        <p:nvSpPr>
          <p:cNvPr id="9" name="Rectangle 8"/>
          <p:cNvSpPr/>
          <p:nvPr/>
        </p:nvSpPr>
        <p:spPr>
          <a:xfrm>
            <a:off x="2252961" y="2456257"/>
            <a:ext cx="3495743" cy="369332"/>
          </a:xfrm>
          <a:prstGeom prst="rect">
            <a:avLst/>
          </a:prstGeom>
          <a:noFill/>
          <a:ln>
            <a:noFill/>
          </a:ln>
        </p:spPr>
        <p:txBody>
          <a:bodyPr wrap="square">
            <a:spAutoFit/>
          </a:bodyPr>
          <a:lstStyle/>
          <a:p>
            <a:pPr algn="ctr"/>
            <a:r>
              <a:rPr lang="en-US" b="1" dirty="0">
                <a:effectLst>
                  <a:outerShdw blurRad="38100" dist="38100" dir="2700000" algn="tl">
                    <a:srgbClr val="000000">
                      <a:alpha val="43137"/>
                    </a:srgbClr>
                  </a:outerShdw>
                </a:effectLst>
                <a:latin typeface="Bookman Old Style" panose="02050604050505020204" pitchFamily="18" charset="0"/>
              </a:rPr>
              <a:t>Bootstrap </a:t>
            </a:r>
            <a:r>
              <a:rPr lang="en-US" b="1" dirty="0" err="1">
                <a:effectLst>
                  <a:outerShdw blurRad="38100" dist="38100" dir="2700000" algn="tl">
                    <a:srgbClr val="000000">
                      <a:alpha val="43137"/>
                    </a:srgbClr>
                  </a:outerShdw>
                </a:effectLst>
                <a:latin typeface="Bookman Old Style" panose="02050604050505020204" pitchFamily="18" charset="0"/>
              </a:rPr>
              <a:t>mutabakat</a:t>
            </a:r>
            <a:r>
              <a:rPr lang="en-US" b="1" dirty="0">
                <a:effectLst>
                  <a:outerShdw blurRad="38100" dist="38100" dir="2700000" algn="tl">
                    <a:srgbClr val="000000">
                      <a:alpha val="43137"/>
                    </a:srgbClr>
                  </a:outerShdw>
                </a:effectLst>
                <a:latin typeface="Bookman Old Style" panose="02050604050505020204" pitchFamily="18" charset="0"/>
              </a:rPr>
              <a:t> </a:t>
            </a:r>
            <a:r>
              <a:rPr lang="en-US" b="1" dirty="0" err="1">
                <a:effectLst>
                  <a:outerShdw blurRad="38100" dist="38100" dir="2700000" algn="tl">
                    <a:srgbClr val="000000">
                      <a:alpha val="43137"/>
                    </a:srgbClr>
                  </a:outerShdw>
                </a:effectLst>
                <a:latin typeface="Bookman Old Style" panose="02050604050505020204" pitchFamily="18" charset="0"/>
              </a:rPr>
              <a:t>ağacı</a:t>
            </a:r>
            <a:endParaRPr lang="en-US" dirty="0"/>
          </a:p>
        </p:txBody>
      </p:sp>
      <p:sp>
        <p:nvSpPr>
          <p:cNvPr id="10" name="Rectangle 9"/>
          <p:cNvSpPr/>
          <p:nvPr/>
        </p:nvSpPr>
        <p:spPr>
          <a:xfrm>
            <a:off x="6263640" y="2779870"/>
            <a:ext cx="2700704" cy="307777"/>
          </a:xfrm>
          <a:prstGeom prst="rect">
            <a:avLst/>
          </a:prstGeom>
          <a:noFill/>
          <a:ln>
            <a:noFill/>
          </a:ln>
        </p:spPr>
        <p:txBody>
          <a:bodyPr wrap="square">
            <a:spAutoFit/>
          </a:bodyPr>
          <a:lstStyle/>
          <a:p>
            <a:pPr algn="ctr"/>
            <a:r>
              <a:rPr lang="en-US" sz="1400" b="1" dirty="0">
                <a:effectLst>
                  <a:outerShdw blurRad="38100" dist="38100" dir="2700000" algn="tl">
                    <a:srgbClr val="000000">
                      <a:alpha val="43137"/>
                    </a:srgbClr>
                  </a:outerShdw>
                </a:effectLst>
                <a:latin typeface="Bookman Old Style" panose="02050604050505020204" pitchFamily="18" charset="0"/>
              </a:rPr>
              <a:t>J. </a:t>
            </a:r>
            <a:r>
              <a:rPr lang="en-US" sz="1400" b="1" dirty="0" err="1">
                <a:effectLst>
                  <a:outerShdw blurRad="38100" dist="38100" dir="2700000" algn="tl">
                    <a:srgbClr val="000000">
                      <a:alpha val="43137"/>
                    </a:srgbClr>
                  </a:outerShdw>
                </a:effectLst>
                <a:latin typeface="Bookman Old Style" panose="02050604050505020204" pitchFamily="18" charset="0"/>
              </a:rPr>
              <a:t>Felsenstein</a:t>
            </a:r>
            <a:endParaRPr lang="en-US" sz="1400" dirty="0"/>
          </a:p>
        </p:txBody>
      </p:sp>
      <p:sp>
        <p:nvSpPr>
          <p:cNvPr id="2" name="Dikdörtgen 1">
            <a:extLst>
              <a:ext uri="{FF2B5EF4-FFF2-40B4-BE49-F238E27FC236}">
                <a16:creationId xmlns:a16="http://schemas.microsoft.com/office/drawing/2014/main" id="{8766FAAD-1958-4711-9EEF-3713B9ADCA19}"/>
              </a:ext>
            </a:extLst>
          </p:cNvPr>
          <p:cNvSpPr/>
          <p:nvPr/>
        </p:nvSpPr>
        <p:spPr>
          <a:xfrm>
            <a:off x="7988112" y="6043856"/>
            <a:ext cx="930063" cy="646331"/>
          </a:xfrm>
          <a:prstGeom prst="rect">
            <a:avLst/>
          </a:prstGeom>
        </p:spPr>
        <p:txBody>
          <a:bodyPr wrap="none">
            <a:spAutoFit/>
          </a:bodyPr>
          <a:lstStyle/>
          <a:p>
            <a:r>
              <a:rPr lang="en-US" noProof="1"/>
              <a:t>IQ-TREE</a:t>
            </a:r>
            <a:endParaRPr lang="tr-TR" noProof="1"/>
          </a:p>
          <a:p>
            <a:r>
              <a:rPr lang="en-US" noProof="1"/>
              <a:t>RAXML</a:t>
            </a:r>
            <a:endParaRPr lang="tr-TR" dirty="0"/>
          </a:p>
        </p:txBody>
      </p:sp>
    </p:spTree>
    <p:extLst>
      <p:ext uri="{BB962C8B-B14F-4D97-AF65-F5344CB8AC3E}">
        <p14:creationId xmlns:p14="http://schemas.microsoft.com/office/powerpoint/2010/main" val="1406522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72328"/>
            <a:ext cx="9144000" cy="1384995"/>
          </a:xfrm>
          <a:prstGeom prst="rect">
            <a:avLst/>
          </a:prstGeom>
          <a:noFill/>
        </p:spPr>
        <p:txBody>
          <a:bodyPr wrap="square" rtlCol="0">
            <a:spAutoFit/>
          </a:bodyPr>
          <a:lstStyle/>
          <a:p>
            <a:pPr algn="ctr"/>
            <a:r>
              <a:rPr lang="en-US" sz="2800" b="1" dirty="0" err="1">
                <a:effectLst>
                  <a:outerShdw blurRad="38100" dist="38100" dir="2700000" algn="tl">
                    <a:srgbClr val="000000">
                      <a:alpha val="43137"/>
                    </a:srgbClr>
                  </a:outerShdw>
                </a:effectLst>
                <a:latin typeface="Bookman Old Style" panose="02050604050505020204" pitchFamily="18" charset="0"/>
              </a:rPr>
              <a:t>Sıkı</a:t>
            </a:r>
            <a:r>
              <a:rPr lang="en-US" sz="2800" b="1" dirty="0">
                <a:effectLst>
                  <a:outerShdw blurRad="38100" dist="38100" dir="2700000" algn="tl">
                    <a:srgbClr val="000000">
                      <a:alpha val="43137"/>
                    </a:srgbClr>
                  </a:outerShdw>
                </a:effectLst>
                <a:latin typeface="Bookman Old Style" panose="02050604050505020204" pitchFamily="18" charset="0"/>
              </a:rPr>
              <a:t> </a:t>
            </a:r>
            <a:r>
              <a:rPr lang="en-US" sz="2800" b="1" dirty="0" err="1">
                <a:effectLst>
                  <a:outerShdw blurRad="38100" dist="38100" dir="2700000" algn="tl">
                    <a:srgbClr val="000000">
                      <a:alpha val="43137"/>
                    </a:srgbClr>
                  </a:outerShdw>
                </a:effectLst>
                <a:latin typeface="Bookman Old Style" panose="02050604050505020204" pitchFamily="18" charset="0"/>
              </a:rPr>
              <a:t>Mutabakat</a:t>
            </a:r>
            <a:endParaRPr lang="en-US" sz="2800" b="1" dirty="0">
              <a:effectLst>
                <a:outerShdw blurRad="38100" dist="38100" dir="2700000" algn="tl">
                  <a:srgbClr val="000000">
                    <a:alpha val="43137"/>
                  </a:srgbClr>
                </a:outerShdw>
              </a:effectLst>
              <a:latin typeface="Bookman Old Style" panose="02050604050505020204" pitchFamily="18" charset="0"/>
            </a:endParaRPr>
          </a:p>
          <a:p>
            <a:pPr algn="ctr"/>
            <a:endParaRPr lang="en-US" sz="2800" b="1" dirty="0">
              <a:effectLst>
                <a:outerShdw blurRad="38100" dist="38100" dir="2700000" algn="tl">
                  <a:srgbClr val="000000">
                    <a:alpha val="43137"/>
                  </a:srgbClr>
                </a:outerShdw>
              </a:effectLst>
              <a:latin typeface="Bookman Old Style" panose="02050604050505020204" pitchFamily="18" charset="0"/>
            </a:endParaRPr>
          </a:p>
          <a:p>
            <a:pPr algn="ctr"/>
            <a:r>
              <a:rPr lang="en-US" sz="2800" b="1" dirty="0" err="1">
                <a:effectLst>
                  <a:outerShdw blurRad="38100" dist="38100" dir="2700000" algn="tl">
                    <a:srgbClr val="000000">
                      <a:alpha val="43137"/>
                    </a:srgbClr>
                  </a:outerShdw>
                </a:effectLst>
                <a:latin typeface="Bookman Old Style" panose="02050604050505020204" pitchFamily="18" charset="0"/>
              </a:rPr>
              <a:t>Çoğunluk</a:t>
            </a:r>
            <a:r>
              <a:rPr lang="en-US" sz="2800" b="1" dirty="0">
                <a:effectLst>
                  <a:outerShdw blurRad="38100" dist="38100" dir="2700000" algn="tl">
                    <a:srgbClr val="000000">
                      <a:alpha val="43137"/>
                    </a:srgbClr>
                  </a:outerShdw>
                </a:effectLst>
                <a:latin typeface="Bookman Old Style" panose="02050604050505020204" pitchFamily="18" charset="0"/>
              </a:rPr>
              <a:t> </a:t>
            </a:r>
            <a:r>
              <a:rPr lang="en-US" sz="2800" b="1" dirty="0" err="1">
                <a:effectLst>
                  <a:outerShdw blurRad="38100" dist="38100" dir="2700000" algn="tl">
                    <a:srgbClr val="000000">
                      <a:alpha val="43137"/>
                    </a:srgbClr>
                  </a:outerShdw>
                </a:effectLst>
                <a:latin typeface="Bookman Old Style" panose="02050604050505020204" pitchFamily="18" charset="0"/>
              </a:rPr>
              <a:t>Kurallı</a:t>
            </a:r>
            <a:r>
              <a:rPr lang="en-US" sz="2800" b="1" dirty="0">
                <a:effectLst>
                  <a:outerShdw blurRad="38100" dist="38100" dir="2700000" algn="tl">
                    <a:srgbClr val="000000">
                      <a:alpha val="43137"/>
                    </a:srgbClr>
                  </a:outerShdw>
                </a:effectLst>
                <a:latin typeface="Bookman Old Style" panose="02050604050505020204" pitchFamily="18" charset="0"/>
              </a:rPr>
              <a:t> </a:t>
            </a:r>
            <a:r>
              <a:rPr lang="en-US" sz="2800" b="1" dirty="0" err="1">
                <a:effectLst>
                  <a:outerShdw blurRad="38100" dist="38100" dir="2700000" algn="tl">
                    <a:srgbClr val="000000">
                      <a:alpha val="43137"/>
                    </a:srgbClr>
                  </a:outerShdw>
                </a:effectLst>
                <a:latin typeface="Bookman Old Style" panose="02050604050505020204" pitchFamily="18" charset="0"/>
              </a:rPr>
              <a:t>Mutabakat</a:t>
            </a:r>
            <a:endParaRPr lang="en-US" sz="2800" b="1" dirty="0">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1646448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0" y="415774"/>
            <a:ext cx="9144000" cy="6026451"/>
          </a:xfrm>
          <a:prstGeom prst="rect">
            <a:avLst/>
          </a:prstGeom>
        </p:spPr>
      </p:pic>
      <p:sp>
        <p:nvSpPr>
          <p:cNvPr id="3" name="Rectangle 2"/>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4" name="Straight Connector 3"/>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052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13921" y="213360"/>
            <a:ext cx="6383737" cy="5943600"/>
          </a:xfrm>
          <a:prstGeom prst="rect">
            <a:avLst/>
          </a:prstGeom>
        </p:spPr>
      </p:pic>
      <p:sp>
        <p:nvSpPr>
          <p:cNvPr id="3" name="Rectangle 2"/>
          <p:cNvSpPr/>
          <p:nvPr/>
        </p:nvSpPr>
        <p:spPr>
          <a:xfrm>
            <a:off x="0" y="6432605"/>
            <a:ext cx="9139035" cy="369332"/>
          </a:xfrm>
          <a:prstGeom prst="rect">
            <a:avLst/>
          </a:prstGeom>
        </p:spPr>
        <p:txBody>
          <a:bodyPr wrap="square">
            <a:spAutoFit/>
          </a:bodyPr>
          <a:lstStyle/>
          <a:p>
            <a:pPr algn="ctr"/>
            <a:r>
              <a:rPr lang="en-US" dirty="0" err="1">
                <a:solidFill>
                  <a:srgbClr val="242021"/>
                </a:solidFill>
                <a:latin typeface="Agency FB" panose="020B0503020202020204" pitchFamily="34" charset="0"/>
                <a:cs typeface="Arial" panose="020B0604020202020204" pitchFamily="34" charset="0"/>
              </a:rPr>
              <a:t>Kaynak</a:t>
            </a:r>
            <a:r>
              <a:rPr lang="en-US" dirty="0">
                <a:solidFill>
                  <a:srgbClr val="242021"/>
                </a:solidFill>
                <a:latin typeface="Agency FB" panose="020B0503020202020204" pitchFamily="34" charset="0"/>
                <a:cs typeface="Arial" panose="020B0604020202020204" pitchFamily="34" charset="0"/>
              </a:rPr>
              <a:t>: Bleidorn C </a:t>
            </a:r>
            <a:r>
              <a:rPr lang="en-US" dirty="0">
                <a:latin typeface="Agency FB" panose="020B0503020202020204" pitchFamily="34" charset="0"/>
                <a:cs typeface="Arial" panose="020B0604020202020204" pitchFamily="34" charset="0"/>
              </a:rPr>
              <a:t>(2017) </a:t>
            </a:r>
            <a:r>
              <a:rPr lang="en-US" dirty="0" err="1">
                <a:latin typeface="Agency FB" panose="020B0503020202020204" pitchFamily="34" charset="0"/>
              </a:rPr>
              <a:t>Phylogenomics</a:t>
            </a:r>
            <a:r>
              <a:rPr lang="en-US" dirty="0">
                <a:latin typeface="Agency FB" panose="020B0503020202020204" pitchFamily="34" charset="0"/>
              </a:rPr>
              <a:t>: an introduction. Springer.</a:t>
            </a:r>
            <a:endParaRPr lang="en-US" dirty="0">
              <a:latin typeface="Agency FB" panose="020B0503020202020204" pitchFamily="34" charset="0"/>
              <a:cs typeface="Arial" panose="020B0604020202020204" pitchFamily="34" charset="0"/>
            </a:endParaRPr>
          </a:p>
        </p:txBody>
      </p:sp>
      <p:cxnSp>
        <p:nvCxnSpPr>
          <p:cNvPr id="5" name="Straight Connector 4"/>
          <p:cNvCxnSpPr/>
          <p:nvPr/>
        </p:nvCxnSpPr>
        <p:spPr>
          <a:xfrm>
            <a:off x="0" y="643260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539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57232"/>
          <a:stretch/>
        </p:blipFill>
        <p:spPr>
          <a:xfrm>
            <a:off x="-117475" y="3333750"/>
            <a:ext cx="2403475" cy="3524250"/>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3865479" y="2810530"/>
            <a:ext cx="1473480" cy="523220"/>
          </a:xfrm>
          <a:prstGeom prst="rect">
            <a:avLst/>
          </a:prstGeom>
          <a:noFill/>
        </p:spPr>
        <p:txBody>
          <a:bodyPr wrap="none" rtlCol="0">
            <a:spAutoFit/>
          </a:bodyPr>
          <a:lstStyle/>
          <a:p>
            <a:r>
              <a:rPr lang="en-US" sz="2800"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Bitti</a:t>
            </a:r>
            <a:r>
              <a:rPr lang="en-US" sz="28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3301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effectLst>
                  <a:outerShdw blurRad="38100" dist="38100" dir="2700000" algn="tl">
                    <a:srgbClr val="000000">
                      <a:alpha val="43137"/>
                    </a:srgbClr>
                  </a:outerShdw>
                </a:effectLst>
                <a:latin typeface="Bookman Old Style" panose="02050604050505020204" pitchFamily="18" charset="0"/>
              </a:rPr>
              <a:t>Bu </a:t>
            </a:r>
            <a:r>
              <a:rPr lang="en-US" sz="2800" b="1" dirty="0" err="1">
                <a:effectLst>
                  <a:outerShdw blurRad="38100" dist="38100" dir="2700000" algn="tl">
                    <a:srgbClr val="000000">
                      <a:alpha val="43137"/>
                    </a:srgbClr>
                  </a:outerShdw>
                </a:effectLst>
                <a:latin typeface="Bookman Old Style" panose="02050604050505020204" pitchFamily="18" charset="0"/>
              </a:rPr>
              <a:t>derste</a:t>
            </a:r>
            <a:r>
              <a:rPr lang="en-US" sz="2800" b="1" dirty="0">
                <a:effectLst>
                  <a:outerShdw blurRad="38100" dist="38100" dir="2700000" algn="tl">
                    <a:srgbClr val="000000">
                      <a:alpha val="43137"/>
                    </a:srgbClr>
                  </a:outerShdw>
                </a:effectLst>
                <a:latin typeface="Bookman Old Style" panose="02050604050505020204" pitchFamily="18" charset="0"/>
              </a:rPr>
              <a:t> </a:t>
            </a:r>
            <a:r>
              <a:rPr lang="en-US" sz="2800" b="1" dirty="0" err="1">
                <a:effectLst>
                  <a:outerShdw blurRad="38100" dist="38100" dir="2700000" algn="tl">
                    <a:srgbClr val="000000">
                      <a:alpha val="43137"/>
                    </a:srgbClr>
                  </a:outerShdw>
                </a:effectLst>
                <a:latin typeface="Bookman Old Style" panose="02050604050505020204" pitchFamily="18" charset="0"/>
              </a:rPr>
              <a:t>neler</a:t>
            </a:r>
            <a:r>
              <a:rPr lang="en-US" sz="2800" b="1" dirty="0">
                <a:effectLst>
                  <a:outerShdw blurRad="38100" dist="38100" dir="2700000" algn="tl">
                    <a:srgbClr val="000000">
                      <a:alpha val="43137"/>
                    </a:srgbClr>
                  </a:outerShdw>
                </a:effectLst>
                <a:latin typeface="Bookman Old Style" panose="02050604050505020204" pitchFamily="18" charset="0"/>
              </a:rPr>
              <a:t> </a:t>
            </a:r>
            <a:r>
              <a:rPr lang="en-US" sz="2800" b="1" dirty="0" err="1">
                <a:effectLst>
                  <a:outerShdw blurRad="38100" dist="38100" dir="2700000" algn="tl">
                    <a:srgbClr val="000000">
                      <a:alpha val="43137"/>
                    </a:srgbClr>
                  </a:outerShdw>
                </a:effectLst>
                <a:latin typeface="Bookman Old Style" panose="02050604050505020204" pitchFamily="18" charset="0"/>
              </a:rPr>
              <a:t>öğreneceğiz</a:t>
            </a:r>
            <a:r>
              <a:rPr lang="en-US" sz="2800" b="1" dirty="0">
                <a:effectLst>
                  <a:outerShdw blurRad="38100" dist="38100" dir="2700000" algn="tl">
                    <a:srgbClr val="000000">
                      <a:alpha val="43137"/>
                    </a:srgbClr>
                  </a:outerShdw>
                </a:effectLst>
                <a:latin typeface="Bookman Old Style" panose="02050604050505020204" pitchFamily="18" charset="0"/>
              </a:rPr>
              <a:t>?</a:t>
            </a:r>
          </a:p>
        </p:txBody>
      </p:sp>
      <p:cxnSp>
        <p:nvCxnSpPr>
          <p:cNvPr id="4" name="Straight Connector 3"/>
          <p:cNvCxnSpPr/>
          <p:nvPr/>
        </p:nvCxnSpPr>
        <p:spPr>
          <a:xfrm>
            <a:off x="0" y="1690689"/>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İçerik Yer Tutucusu 2">
            <a:extLst>
              <a:ext uri="{FF2B5EF4-FFF2-40B4-BE49-F238E27FC236}">
                <a16:creationId xmlns:a16="http://schemas.microsoft.com/office/drawing/2014/main" id="{520ED1CC-D1DA-4EA8-AFD0-BC2CB001CAB6}"/>
              </a:ext>
            </a:extLst>
          </p:cNvPr>
          <p:cNvSpPr>
            <a:spLocks noGrp="1"/>
          </p:cNvSpPr>
          <p:nvPr>
            <p:ph idx="1"/>
          </p:nvPr>
        </p:nvSpPr>
        <p:spPr>
          <a:xfrm>
            <a:off x="628650" y="1941864"/>
            <a:ext cx="8404514" cy="3766207"/>
          </a:xfrm>
        </p:spPr>
        <p:txBody>
          <a:bodyPr>
            <a:noAutofit/>
          </a:bodyPr>
          <a:lstStyle/>
          <a:p>
            <a:r>
              <a:rPr lang="tr-TR" sz="2000" dirty="0" err="1">
                <a:effectLst>
                  <a:outerShdw blurRad="38100" dist="38100" dir="2700000" algn="tl">
                    <a:srgbClr val="000000">
                      <a:alpha val="43137"/>
                    </a:srgbClr>
                  </a:outerShdw>
                </a:effectLst>
                <a:latin typeface="Bookman Old Style" panose="02050604050505020204" pitchFamily="18" charset="0"/>
              </a:rPr>
              <a:t>Filogenetik</a:t>
            </a:r>
            <a:r>
              <a:rPr lang="tr-TR" sz="2000" dirty="0">
                <a:effectLst>
                  <a:outerShdw blurRad="38100" dist="38100" dir="2700000" algn="tl">
                    <a:srgbClr val="000000">
                      <a:alpha val="43137"/>
                    </a:srgbClr>
                  </a:outerShdw>
                </a:effectLst>
                <a:latin typeface="Bookman Old Style" panose="02050604050505020204" pitchFamily="18" charset="0"/>
              </a:rPr>
              <a:t> </a:t>
            </a: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ağaç</a:t>
            </a:r>
            <a:r>
              <a:rPr lang="tr-TR" sz="2000" dirty="0">
                <a:effectLst>
                  <a:outerShdw blurRad="38100" dist="38100" dir="2700000" algn="tl">
                    <a:srgbClr val="000000">
                      <a:alpha val="43137"/>
                    </a:srgbClr>
                  </a:outerShdw>
                </a:effectLst>
                <a:latin typeface="Bookman Old Style" panose="02050604050505020204" pitchFamily="18" charset="0"/>
              </a:rPr>
              <a:t> nedir?</a:t>
            </a:r>
          </a:p>
          <a:p>
            <a:r>
              <a:rPr lang="tr-TR" sz="2000" dirty="0">
                <a:effectLst>
                  <a:outerShdw blurRad="38100" dist="38100" dir="2700000" algn="tl">
                    <a:srgbClr val="000000">
                      <a:alpha val="43137"/>
                    </a:srgbClr>
                  </a:outerShdw>
                </a:effectLst>
                <a:latin typeface="Bookman Old Style" panose="02050604050505020204" pitchFamily="18" charset="0"/>
              </a:rPr>
              <a:t>Ne tip </a:t>
            </a: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veri</a:t>
            </a:r>
            <a:r>
              <a:rPr lang="tr-TR" sz="2000" dirty="0">
                <a:effectLst>
                  <a:outerShdw blurRad="38100" dist="38100" dir="2700000" algn="tl">
                    <a:srgbClr val="000000">
                      <a:alpha val="43137"/>
                    </a:srgbClr>
                  </a:outerShdw>
                </a:effectLst>
                <a:latin typeface="Bookman Old Style" panose="02050604050505020204" pitchFamily="18" charset="0"/>
              </a:rPr>
              <a:t>lerle </a:t>
            </a:r>
            <a:r>
              <a:rPr lang="tr-TR" sz="2000" dirty="0" err="1">
                <a:effectLst>
                  <a:outerShdw blurRad="38100" dist="38100" dir="2700000" algn="tl">
                    <a:srgbClr val="000000">
                      <a:alpha val="43137"/>
                    </a:srgbClr>
                  </a:outerShdw>
                </a:effectLst>
                <a:latin typeface="Bookman Old Style" panose="02050604050505020204" pitchFamily="18" charset="0"/>
              </a:rPr>
              <a:t>filogenetik</a:t>
            </a:r>
            <a:r>
              <a:rPr lang="tr-TR" sz="2000" dirty="0">
                <a:effectLst>
                  <a:outerShdw blurRad="38100" dist="38100" dir="2700000" algn="tl">
                    <a:srgbClr val="000000">
                      <a:alpha val="43137"/>
                    </a:srgbClr>
                  </a:outerShdw>
                </a:effectLst>
                <a:latin typeface="Bookman Old Style" panose="02050604050505020204" pitchFamily="18" charset="0"/>
              </a:rPr>
              <a:t> ağaç oluşturabiliriz?</a:t>
            </a:r>
          </a:p>
          <a:p>
            <a:r>
              <a:rPr lang="tr-TR" sz="2000" dirty="0">
                <a:effectLst>
                  <a:outerShdw blurRad="38100" dist="38100" dir="2700000" algn="tl">
                    <a:srgbClr val="000000">
                      <a:alpha val="43137"/>
                    </a:srgbClr>
                  </a:outerShdw>
                </a:effectLst>
                <a:latin typeface="Bookman Old Style" panose="02050604050505020204" pitchFamily="18" charset="0"/>
              </a:rPr>
              <a:t>Hangi </a:t>
            </a: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yöntem</a:t>
            </a:r>
            <a:r>
              <a:rPr lang="tr-TR" sz="2000" dirty="0">
                <a:effectLst>
                  <a:outerShdw blurRad="38100" dist="38100" dir="2700000" algn="tl">
                    <a:srgbClr val="000000">
                      <a:alpha val="43137"/>
                    </a:srgbClr>
                  </a:outerShdw>
                </a:effectLst>
                <a:latin typeface="Bookman Old Style" panose="02050604050505020204" pitchFamily="18" charset="0"/>
              </a:rPr>
              <a:t>lerle </a:t>
            </a:r>
            <a:r>
              <a:rPr lang="tr-TR" sz="2000" dirty="0" err="1">
                <a:effectLst>
                  <a:outerShdw blurRad="38100" dist="38100" dir="2700000" algn="tl">
                    <a:srgbClr val="000000">
                      <a:alpha val="43137"/>
                    </a:srgbClr>
                  </a:outerShdw>
                </a:effectLst>
                <a:latin typeface="Bookman Old Style" panose="02050604050505020204" pitchFamily="18" charset="0"/>
              </a:rPr>
              <a:t>filogenetik</a:t>
            </a:r>
            <a:r>
              <a:rPr lang="tr-TR" sz="2000" dirty="0">
                <a:effectLst>
                  <a:outerShdw blurRad="38100" dist="38100" dir="2700000" algn="tl">
                    <a:srgbClr val="000000">
                      <a:alpha val="43137"/>
                    </a:srgbClr>
                  </a:outerShdw>
                </a:effectLst>
                <a:latin typeface="Bookman Old Style" panose="02050604050505020204" pitchFamily="18" charset="0"/>
              </a:rPr>
              <a:t> ağaç oluşturabiliriz?</a:t>
            </a:r>
          </a:p>
          <a:p>
            <a:r>
              <a:rPr lang="tr-TR" sz="2000" dirty="0">
                <a:effectLst>
                  <a:outerShdw blurRad="38100" dist="38100" dir="2700000" algn="tl">
                    <a:srgbClr val="000000">
                      <a:alpha val="43137"/>
                    </a:srgbClr>
                  </a:outerShdw>
                </a:effectLst>
                <a:latin typeface="Bookman Old Style" panose="02050604050505020204" pitchFamily="18" charset="0"/>
              </a:rPr>
              <a:t>Evrim </a:t>
            </a: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model</a:t>
            </a:r>
            <a:r>
              <a:rPr lang="tr-TR" sz="2000" dirty="0">
                <a:effectLst>
                  <a:outerShdw blurRad="38100" dist="38100" dir="2700000" algn="tl">
                    <a:srgbClr val="000000">
                      <a:alpha val="43137"/>
                    </a:srgbClr>
                  </a:outerShdw>
                </a:effectLst>
                <a:latin typeface="Bookman Old Style" panose="02050604050505020204" pitchFamily="18" charset="0"/>
              </a:rPr>
              <a:t>i nedir? </a:t>
            </a:r>
            <a:r>
              <a:rPr lang="tr-TR" sz="2000" dirty="0" err="1">
                <a:effectLst>
                  <a:outerShdw blurRad="38100" dist="38100" dir="2700000" algn="tl">
                    <a:srgbClr val="000000">
                      <a:alpha val="43137"/>
                    </a:srgbClr>
                  </a:outerShdw>
                </a:effectLst>
                <a:latin typeface="Bookman Old Style" panose="02050604050505020204" pitchFamily="18" charset="0"/>
              </a:rPr>
              <a:t>Filogeni</a:t>
            </a:r>
            <a:r>
              <a:rPr lang="tr-TR" sz="2000" dirty="0">
                <a:effectLst>
                  <a:outerShdw blurRad="38100" dist="38100" dir="2700000" algn="tl">
                    <a:srgbClr val="000000">
                      <a:alpha val="43137"/>
                    </a:srgbClr>
                  </a:outerShdw>
                </a:effectLst>
                <a:latin typeface="Bookman Old Style" panose="02050604050505020204" pitchFamily="18" charset="0"/>
              </a:rPr>
              <a:t> ile ilişkisi nedir?</a:t>
            </a:r>
          </a:p>
          <a:p>
            <a:r>
              <a:rPr lang="tr-TR" sz="2000" dirty="0" err="1">
                <a:effectLst>
                  <a:outerShdw blurRad="38100" dist="38100" dir="2700000" algn="tl">
                    <a:srgbClr val="000000">
                      <a:alpha val="43137"/>
                    </a:srgbClr>
                  </a:outerShdw>
                </a:effectLst>
                <a:latin typeface="Bookman Old Style" panose="02050604050505020204" pitchFamily="18" charset="0"/>
              </a:rPr>
              <a:t>Filogenetik</a:t>
            </a:r>
            <a:r>
              <a:rPr lang="tr-TR" sz="2000" dirty="0">
                <a:effectLst>
                  <a:outerShdw blurRad="38100" dist="38100" dir="2700000" algn="tl">
                    <a:srgbClr val="000000">
                      <a:alpha val="43137"/>
                    </a:srgbClr>
                  </a:outerShdw>
                </a:effectLst>
                <a:latin typeface="Bookman Old Style" panose="02050604050505020204" pitchFamily="18" charset="0"/>
              </a:rPr>
              <a:t> analizde evrim modeli nasıl seçilir?</a:t>
            </a:r>
          </a:p>
          <a:p>
            <a:r>
              <a:rPr lang="tr-TR" sz="2000" dirty="0" err="1">
                <a:effectLst>
                  <a:outerShdw blurRad="38100" dist="38100" dir="2700000" algn="tl">
                    <a:srgbClr val="000000">
                      <a:alpha val="43137"/>
                    </a:srgbClr>
                  </a:outerShdw>
                </a:effectLst>
                <a:latin typeface="Bookman Old Style" panose="02050604050505020204" pitchFamily="18" charset="0"/>
              </a:rPr>
              <a:t>Filogenetik</a:t>
            </a:r>
            <a:r>
              <a:rPr lang="tr-TR" sz="2000" dirty="0">
                <a:effectLst>
                  <a:outerShdw blurRad="38100" dist="38100" dir="2700000" algn="tl">
                    <a:srgbClr val="000000">
                      <a:alpha val="43137"/>
                    </a:srgbClr>
                  </a:outerShdw>
                </a:effectLst>
                <a:latin typeface="Bookman Old Style" panose="02050604050505020204" pitchFamily="18" charset="0"/>
              </a:rPr>
              <a:t> analizde karşılaşabileceğimiz </a:t>
            </a: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hata</a:t>
            </a:r>
            <a:r>
              <a:rPr lang="tr-TR" sz="2000" dirty="0">
                <a:effectLst>
                  <a:outerShdw blurRad="38100" dist="38100" dir="2700000" algn="tl">
                    <a:srgbClr val="000000">
                      <a:alpha val="43137"/>
                    </a:srgbClr>
                  </a:outerShdw>
                </a:effectLst>
                <a:latin typeface="Bookman Old Style" panose="02050604050505020204" pitchFamily="18" charset="0"/>
              </a:rPr>
              <a:t>lar nelerdir?</a:t>
            </a:r>
          </a:p>
          <a:p>
            <a:r>
              <a:rPr lang="tr-TR" sz="2000" dirty="0" err="1">
                <a:effectLst>
                  <a:outerShdw blurRad="38100" dist="38100" dir="2700000" algn="tl">
                    <a:srgbClr val="000000">
                      <a:alpha val="43137"/>
                    </a:srgbClr>
                  </a:outerShdw>
                </a:effectLst>
                <a:latin typeface="Bookman Old Style" panose="02050604050505020204" pitchFamily="18" charset="0"/>
              </a:rPr>
              <a:t>Filogenetik</a:t>
            </a:r>
            <a:r>
              <a:rPr lang="tr-TR" sz="2000" dirty="0">
                <a:effectLst>
                  <a:outerShdw blurRad="38100" dist="38100" dir="2700000" algn="tl">
                    <a:srgbClr val="000000">
                      <a:alpha val="43137"/>
                    </a:srgbClr>
                  </a:outerShdw>
                </a:effectLst>
                <a:latin typeface="Bookman Old Style" panose="02050604050505020204" pitchFamily="18" charset="0"/>
              </a:rPr>
              <a:t> analizin </a:t>
            </a:r>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doğruluğu</a:t>
            </a:r>
            <a:r>
              <a:rPr lang="tr-TR" sz="2000" dirty="0">
                <a:effectLst>
                  <a:outerShdw blurRad="38100" dist="38100" dir="2700000" algn="tl">
                    <a:srgbClr val="000000">
                      <a:alpha val="43137"/>
                    </a:srgbClr>
                  </a:outerShdw>
                </a:effectLst>
                <a:latin typeface="Bookman Old Style" panose="02050604050505020204" pitchFamily="18" charset="0"/>
              </a:rPr>
              <a:t>nu nasıl artırabiliriz?</a:t>
            </a:r>
          </a:p>
          <a:p>
            <a:r>
              <a:rPr lang="tr-TR" sz="2000" b="1" dirty="0">
                <a:solidFill>
                  <a:srgbClr val="FF0000"/>
                </a:solidFill>
                <a:effectLst>
                  <a:outerShdw blurRad="38100" dist="38100" dir="2700000" algn="tl">
                    <a:srgbClr val="000000">
                      <a:alpha val="43137"/>
                    </a:srgbClr>
                  </a:outerShdw>
                </a:effectLst>
                <a:latin typeface="Bookman Old Style" panose="02050604050505020204" pitchFamily="18" charset="0"/>
              </a:rPr>
              <a:t>Uygulama</a:t>
            </a:r>
          </a:p>
          <a:p>
            <a:endParaRPr lang="tr-TR" sz="2000" dirty="0">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1611572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1676" y="1937982"/>
            <a:ext cx="3308712" cy="4920018"/>
          </a:xfrm>
          <a:prstGeom prst="rect">
            <a:avLst/>
          </a:prstGeom>
          <a:effectLst>
            <a:outerShdw blurRad="50800" dist="38100" dir="2700000" algn="tl" rotWithShape="0">
              <a:prstClr val="black">
                <a:alpha val="40000"/>
              </a:prstClr>
            </a:outerShdw>
          </a:effectLst>
        </p:spPr>
      </p:pic>
      <p:sp>
        <p:nvSpPr>
          <p:cNvPr id="2" name="Cloud Callout 1"/>
          <p:cNvSpPr/>
          <p:nvPr/>
        </p:nvSpPr>
        <p:spPr>
          <a:xfrm>
            <a:off x="3067476" y="450138"/>
            <a:ext cx="3765823" cy="2223083"/>
          </a:xfrm>
          <a:prstGeom prst="cloudCallou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Birinci</a:t>
            </a:r>
            <a:r>
              <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rPr>
              <a:t> </a:t>
            </a:r>
            <a:r>
              <a:rPr lang="en-US" sz="2000" b="1" dirty="0" err="1">
                <a:solidFill>
                  <a:srgbClr val="FF0000"/>
                </a:solidFill>
                <a:effectLst>
                  <a:outerShdw blurRad="38100" dist="38100" dir="2700000" algn="tl">
                    <a:srgbClr val="000000">
                      <a:alpha val="43137"/>
                    </a:srgbClr>
                  </a:outerShdw>
                </a:effectLst>
                <a:latin typeface="Bookman Old Style" panose="02050604050505020204" pitchFamily="18" charset="0"/>
              </a:rPr>
              <a:t>Bölüm</a:t>
            </a:r>
            <a:endParaRPr lang="en-US" sz="2000" b="1" dirty="0">
              <a:solidFill>
                <a:srgbClr val="FF0000"/>
              </a:solidFill>
              <a:effectLst>
                <a:outerShdw blurRad="38100" dist="38100" dir="2700000" algn="tl">
                  <a:srgbClr val="000000">
                    <a:alpha val="43137"/>
                  </a:srgbClr>
                </a:outerShdw>
              </a:effectLst>
              <a:latin typeface="Bookman Old Style" panose="02050604050505020204" pitchFamily="18" charset="0"/>
            </a:endParaRPr>
          </a:p>
          <a:p>
            <a:pPr algn="ctr"/>
            <a:r>
              <a:rPr lang="en-US" sz="4000" b="1" dirty="0" err="1">
                <a:solidFill>
                  <a:schemeClr val="tx1"/>
                </a:solidFill>
                <a:effectLst>
                  <a:outerShdw blurRad="38100" dist="38100" dir="2700000" algn="tl">
                    <a:srgbClr val="000000">
                      <a:alpha val="43137"/>
                    </a:srgbClr>
                  </a:outerShdw>
                </a:effectLst>
                <a:latin typeface="Bookman Old Style" panose="02050604050505020204" pitchFamily="18" charset="0"/>
              </a:rPr>
              <a:t>Ağaçlar</a:t>
            </a:r>
            <a:endParaRPr lang="en-US" sz="4000"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1864010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6792</TotalTime>
  <Words>12551</Words>
  <Application>Microsoft Office PowerPoint</Application>
  <PresentationFormat>Ekran Gösterisi (4:3)</PresentationFormat>
  <Paragraphs>970</Paragraphs>
  <Slides>74</Slides>
  <Notes>74</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74</vt:i4>
      </vt:variant>
    </vt:vector>
  </HeadingPairs>
  <TitlesOfParts>
    <vt:vector size="84" baseType="lpstr">
      <vt:lpstr>Agency FB</vt:lpstr>
      <vt:lpstr>Arial</vt:lpstr>
      <vt:lpstr>Bookman Old Style</vt:lpstr>
      <vt:lpstr>Calibri</vt:lpstr>
      <vt:lpstr>Calibri Light</vt:lpstr>
      <vt:lpstr>Cambria Math</vt:lpstr>
      <vt:lpstr>Courier New</vt:lpstr>
      <vt:lpstr>Mistral</vt:lpstr>
      <vt:lpstr>Times New Roman</vt:lpstr>
      <vt:lpstr>Office Theme</vt:lpstr>
      <vt:lpstr>FİLOGENOMİK ya da Ben insan değil miyim?</vt:lpstr>
      <vt:lpstr>PowerPoint Sunusu</vt:lpstr>
      <vt:lpstr>PowerPoint Sunusu</vt:lpstr>
      <vt:lpstr>PowerPoint Sunusu</vt:lpstr>
      <vt:lpstr>PowerPoint Sunusu</vt:lpstr>
      <vt:lpstr>PowerPoint Sunusu</vt:lpstr>
      <vt:lpstr>PowerPoint Sunusu</vt:lpstr>
      <vt:lpstr>Bu derste neler öğreneceğiz?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Neighbour Joining</vt:lpstr>
      <vt:lpstr>Maximum Parsimony</vt:lpstr>
      <vt:lpstr>PowerPoint Sunusu</vt:lpstr>
      <vt:lpstr>Maximum Parsimony</vt:lpstr>
      <vt:lpstr>Maximum Likelihood</vt:lpstr>
      <vt:lpstr>Bayesian Inference</vt:lpstr>
      <vt:lpstr>Bayesian Inference</vt:lpstr>
      <vt:lpstr>PowerPoint Sunusu</vt:lpstr>
      <vt:lpstr>Mutluluğun formülü ya da en iyi filogenetik yöntem hangisidir?</vt:lpstr>
      <vt:lpstr>PowerPoint Sunusu</vt:lpstr>
      <vt:lpstr>General time reversible (GTR) modeli</vt:lpstr>
      <vt:lpstr>PowerPoint Sunusu</vt:lpstr>
      <vt:lpstr>PowerPoint Sunusu</vt:lpstr>
      <vt:lpstr>PowerPoint Sunusu</vt:lpstr>
      <vt:lpstr>Model seçme yöntemleri</vt:lpstr>
      <vt:lpstr>PowerPoint Sunusu</vt:lpstr>
      <vt:lpstr>Bölüm bulma  Partitioning</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Bootstrapping</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ipekdal</dc:creator>
  <cp:lastModifiedBy>kahraman ipekdal</cp:lastModifiedBy>
  <cp:revision>592</cp:revision>
  <dcterms:created xsi:type="dcterms:W3CDTF">2018-12-14T21:44:56Z</dcterms:created>
  <dcterms:modified xsi:type="dcterms:W3CDTF">2019-02-07T05:26:42Z</dcterms:modified>
</cp:coreProperties>
</file>